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92" r:id="rId3"/>
    <p:sldId id="266" r:id="rId4"/>
    <p:sldId id="258" r:id="rId5"/>
    <p:sldId id="293" r:id="rId6"/>
    <p:sldId id="294" r:id="rId7"/>
    <p:sldId id="295" r:id="rId8"/>
    <p:sldId id="296" r:id="rId9"/>
    <p:sldId id="300" r:id="rId10"/>
    <p:sldId id="297" r:id="rId11"/>
    <p:sldId id="302" r:id="rId12"/>
    <p:sldId id="303" r:id="rId13"/>
    <p:sldId id="308" r:id="rId14"/>
    <p:sldId id="340" r:id="rId15"/>
    <p:sldId id="304" r:id="rId16"/>
    <p:sldId id="305" r:id="rId17"/>
    <p:sldId id="306" r:id="rId18"/>
    <p:sldId id="309" r:id="rId19"/>
    <p:sldId id="310" r:id="rId20"/>
    <p:sldId id="307" r:id="rId21"/>
    <p:sldId id="311" r:id="rId22"/>
    <p:sldId id="312" r:id="rId23"/>
    <p:sldId id="324" r:id="rId24"/>
    <p:sldId id="322" r:id="rId25"/>
    <p:sldId id="323" r:id="rId26"/>
    <p:sldId id="338" r:id="rId27"/>
    <p:sldId id="339" r:id="rId28"/>
    <p:sldId id="334" r:id="rId29"/>
    <p:sldId id="332" r:id="rId30"/>
    <p:sldId id="333" r:id="rId31"/>
    <p:sldId id="335" r:id="rId32"/>
    <p:sldId id="336" r:id="rId33"/>
    <p:sldId id="337" r:id="rId34"/>
    <p:sldId id="341" r:id="rId35"/>
    <p:sldId id="342" r:id="rId36"/>
    <p:sldId id="343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수빈 최" initials="수최" lastIdx="1" clrIdx="0">
    <p:extLst>
      <p:ext uri="{19B8F6BF-5375-455C-9EA6-DF929625EA0E}">
        <p15:presenceInfo xmlns:p15="http://schemas.microsoft.com/office/powerpoint/2012/main" userId="f96decafee6c70fd" providerId="Windows Live"/>
      </p:ext>
    </p:extLst>
  </p:cmAuthor>
  <p:cmAuthor id="2" name="최 수빈" initials="최수" lastIdx="7" clrIdx="1">
    <p:extLst>
      <p:ext uri="{19B8F6BF-5375-455C-9EA6-DF929625EA0E}">
        <p15:presenceInfo xmlns:p15="http://schemas.microsoft.com/office/powerpoint/2012/main" userId="0e02d58e261029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2" autoAdjust="0"/>
    <p:restoredTop sz="76744" autoAdjust="0"/>
  </p:normalViewPr>
  <p:slideViewPr>
    <p:cSldViewPr snapToGrid="0">
      <p:cViewPr>
        <p:scale>
          <a:sx n="144" d="100"/>
          <a:sy n="144" d="100"/>
        </p:scale>
        <p:origin x="160" y="-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6T22:13:21.239" idx="1">
    <p:pos x="1162" y="13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3-05T23:57:45.491" idx="1">
    <p:pos x="6873" y="28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3-05T23:57:45.491" idx="3">
    <p:pos x="6873" y="28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3-05T23:57:45.491" idx="4">
    <p:pos x="6873" y="28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3-05T23:57:45.491" idx="5">
    <p:pos x="6873" y="28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3-05T23:57:45.491" idx="6">
    <p:pos x="6873" y="28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3-05T23:57:45.491" idx="7">
    <p:pos x="6873" y="28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8347F-CC88-451F-97F7-8EE64C8468E5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A3CDC-8934-4BC6-9ADA-97879EE09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5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1f43ba122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1f43ba122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발표에서 기존 아이디어의 모식도는 위와 같았습니다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ko-KR" altLang="en-US" dirty="0" err="1"/>
              <a:t>우노보드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파이어베이스와</a:t>
            </a:r>
            <a:r>
              <a:rPr lang="ko-KR" altLang="en-US" dirty="0"/>
              <a:t> </a:t>
            </a:r>
            <a:r>
              <a:rPr lang="ko-KR" altLang="en-US" dirty="0" err="1"/>
              <a:t>앱인벤터를</a:t>
            </a:r>
            <a:r>
              <a:rPr lang="ko-KR" altLang="en-US" dirty="0"/>
              <a:t> 사용하여 서로 센싱을 주고받을 수 있도록 아이디어를 설계하였습니다</a:t>
            </a:r>
            <a:r>
              <a:rPr lang="en-US" altLang="ko-KR" dirty="0"/>
              <a:t>. </a:t>
            </a:r>
            <a:r>
              <a:rPr lang="ko-KR" altLang="en-US" dirty="0"/>
              <a:t>동작 구조를</a:t>
            </a:r>
            <a:r>
              <a:rPr lang="en-US" altLang="ko-KR" dirty="0"/>
              <a:t> </a:t>
            </a:r>
            <a:r>
              <a:rPr lang="ko-KR" altLang="en-US" dirty="0" err="1"/>
              <a:t>설계하고자하는</a:t>
            </a:r>
            <a:r>
              <a:rPr lang="ko-KR" altLang="en-US" dirty="0"/>
              <a:t> 목적에 가깝게 조금 더 구체화 시켜 간단한 시스템 </a:t>
            </a:r>
            <a:r>
              <a:rPr lang="ko-KR" altLang="en-US" dirty="0" err="1"/>
              <a:t>블록다이어그램으로</a:t>
            </a:r>
            <a:r>
              <a:rPr lang="ko-KR" altLang="en-US" dirty="0"/>
              <a:t> 확인해 보면</a:t>
            </a:r>
            <a:r>
              <a:rPr lang="en-US" altLang="ko-KR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8717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악셀과 브레이크 페달을 밟았을 때</a:t>
            </a:r>
            <a:r>
              <a:rPr lang="en-US" altLang="ko-KR" dirty="0"/>
              <a:t>, </a:t>
            </a:r>
            <a:r>
              <a:rPr lang="ko-KR" altLang="en-US" dirty="0"/>
              <a:t>압력센서가 이를 인지하고 </a:t>
            </a:r>
            <a:r>
              <a:rPr lang="en-US" altLang="ko-KR" dirty="0"/>
              <a:t>firebase</a:t>
            </a:r>
            <a:r>
              <a:rPr lang="ko-KR" altLang="en-US" dirty="0"/>
              <a:t>에 값을 보냅니다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86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바퀴의 움직임을 모두 </a:t>
            </a:r>
            <a:r>
              <a:rPr lang="en-US" altLang="ko-KR" dirty="0"/>
              <a:t>firebase</a:t>
            </a:r>
            <a:r>
              <a:rPr lang="ko-KR" altLang="en-US" dirty="0"/>
              <a:t>에 올리기에는 </a:t>
            </a:r>
            <a:r>
              <a:rPr lang="ko-KR" altLang="en-US" dirty="0" err="1"/>
              <a:t>데이터양적으로</a:t>
            </a:r>
            <a:r>
              <a:rPr lang="ko-KR" altLang="en-US" dirty="0"/>
              <a:t> 부담이 되기때문에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바퀴의 </a:t>
            </a:r>
            <a:r>
              <a:rPr lang="en-US" altLang="ko-KR" dirty="0"/>
              <a:t>RPM</a:t>
            </a:r>
            <a:r>
              <a:rPr lang="ko-KR" altLang="en-US" dirty="0"/>
              <a:t>이 </a:t>
            </a:r>
            <a:r>
              <a:rPr lang="ko-KR" altLang="en-US" dirty="0" err="1"/>
              <a:t>일정값</a:t>
            </a:r>
            <a:r>
              <a:rPr lang="ko-KR" altLang="en-US" dirty="0"/>
              <a:t> 이상으로 일정시간 이상 </a:t>
            </a:r>
            <a:r>
              <a:rPr lang="ko-KR" altLang="en-US" dirty="0" err="1"/>
              <a:t>진행되었을때에</a:t>
            </a:r>
            <a:r>
              <a:rPr lang="ko-KR" altLang="en-US" dirty="0"/>
              <a:t> 적외선 카메라를 통해 페달부분을 체증하여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바퀴의 움직임이 운전자의 페달조작에 의한 것인지</a:t>
            </a:r>
            <a:r>
              <a:rPr lang="en-US" altLang="ko-KR" dirty="0"/>
              <a:t>, </a:t>
            </a:r>
            <a:r>
              <a:rPr lang="ko-KR" altLang="en-US" dirty="0"/>
              <a:t>아니면 차량 전자제어장치의 결함에 의한 </a:t>
            </a:r>
            <a:r>
              <a:rPr lang="ko-KR" altLang="en-US" dirty="0" err="1"/>
              <a:t>급발진인지</a:t>
            </a:r>
            <a:r>
              <a:rPr lang="ko-KR" altLang="en-US" dirty="0"/>
              <a:t> 파악하려고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304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또한 각 페달에 가해지는 압력을 </a:t>
            </a:r>
            <a:r>
              <a:rPr lang="ko-KR" altLang="en-US" dirty="0" err="1"/>
              <a:t>센싱하여</a:t>
            </a:r>
            <a:r>
              <a:rPr lang="ko-KR" altLang="en-US" dirty="0"/>
              <a:t> 소비자의 입장에서도 정보를 </a:t>
            </a:r>
            <a:r>
              <a:rPr lang="ko-KR" altLang="en-US" dirty="0" err="1"/>
              <a:t>수집해놓으려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정보들은 </a:t>
            </a:r>
            <a:r>
              <a:rPr lang="en-US" altLang="ko-KR" dirty="0"/>
              <a:t>mobile application</a:t>
            </a:r>
            <a:r>
              <a:rPr lang="ko-KR" altLang="en-US" dirty="0"/>
              <a:t>을 통해서도 확인 가능하게 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85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부품으로는 각페달에 들어가는 </a:t>
            </a:r>
            <a:r>
              <a:rPr lang="ko-KR" altLang="en-US" dirty="0" err="1"/>
              <a:t>아두이노</a:t>
            </a:r>
            <a:r>
              <a:rPr lang="ko-KR" altLang="en-US" dirty="0"/>
              <a:t> 압력센서인 </a:t>
            </a:r>
            <a:r>
              <a:rPr lang="ko-KR" altLang="en-US" dirty="0" err="1"/>
              <a:t>로드셀을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구매하였고</a:t>
            </a:r>
            <a:r>
              <a:rPr lang="en-US" altLang="ko-KR" dirty="0"/>
              <a:t>, </a:t>
            </a:r>
            <a:r>
              <a:rPr lang="ko-KR" altLang="en-US" dirty="0" err="1"/>
              <a:t>로드셀을</a:t>
            </a:r>
            <a:r>
              <a:rPr lang="ko-KR" altLang="en-US" dirty="0"/>
              <a:t> 측정하기 위해서 </a:t>
            </a:r>
            <a:r>
              <a:rPr lang="ko-KR" altLang="en-US" dirty="0" err="1"/>
              <a:t>로드셀</a:t>
            </a:r>
            <a:r>
              <a:rPr lang="ko-KR" altLang="en-US" dirty="0"/>
              <a:t> </a:t>
            </a:r>
            <a:r>
              <a:rPr lang="ko-KR" altLang="en-US" dirty="0" err="1"/>
              <a:t>엠프</a:t>
            </a:r>
            <a:r>
              <a:rPr lang="ko-KR" altLang="en-US" dirty="0"/>
              <a:t> 모듈을 추가적으로 구매하였습니다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4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패달을</a:t>
            </a:r>
            <a:r>
              <a:rPr lang="ko-KR" altLang="en-US" dirty="0"/>
              <a:t> 밟는 정도를 측정하기 위해서 가변저항을 구매하였습니다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6493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어두운 페달부분을 측정하기 위한 </a:t>
            </a:r>
            <a:r>
              <a:rPr lang="ko-KR" altLang="en-US" dirty="0" err="1"/>
              <a:t>라즈베리파이</a:t>
            </a:r>
            <a:r>
              <a:rPr lang="ko-KR" altLang="en-US" dirty="0"/>
              <a:t> 적외선 카메라를 구매하였습니다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62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바퀴의 회전수를 감지하기 위해 </a:t>
            </a:r>
            <a:r>
              <a:rPr lang="ko-KR" altLang="en-US" dirty="0" err="1"/>
              <a:t>아두이노</a:t>
            </a:r>
            <a:r>
              <a:rPr lang="en-US" altLang="ko-KR" dirty="0"/>
              <a:t>RPM</a:t>
            </a:r>
            <a:r>
              <a:rPr lang="ko-KR" altLang="en-US" dirty="0"/>
              <a:t>측정기를 구매하였습니다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97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가속도 센서의 범위가 현실적으로 측정하기 어려워</a:t>
            </a:r>
            <a:r>
              <a:rPr lang="en-US" altLang="ko-KR" dirty="0"/>
              <a:t>,</a:t>
            </a:r>
            <a:r>
              <a:rPr lang="ko-KR" altLang="en-US" dirty="0"/>
              <a:t> 가속도 센서의 정밀도와 측정범위에 따라 바퀴의 회전수를 통해 차량의 움직임을 </a:t>
            </a:r>
            <a:r>
              <a:rPr lang="ko-KR" altLang="en-US" dirty="0" err="1"/>
              <a:t>감지하는것으로</a:t>
            </a:r>
            <a:r>
              <a:rPr lang="ko-KR" altLang="en-US" dirty="0"/>
              <a:t> 변경하였습니다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010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발표에서는 </a:t>
            </a:r>
            <a:r>
              <a:rPr lang="en-US" altLang="ko-KR" dirty="0"/>
              <a:t>tool box</a:t>
            </a:r>
            <a:r>
              <a:rPr lang="ko-KR" altLang="en-US" dirty="0"/>
              <a:t>를 언급하지 않았었습니다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일단 </a:t>
            </a:r>
            <a:r>
              <a:rPr lang="ko-KR" altLang="en-US" dirty="0" err="1"/>
              <a:t>패달과</a:t>
            </a:r>
            <a:r>
              <a:rPr lang="ko-KR" altLang="en-US" dirty="0"/>
              <a:t> 모터를 연결해서 </a:t>
            </a:r>
            <a:r>
              <a:rPr lang="ko-KR" altLang="en-US" dirty="0" err="1"/>
              <a:t>패달을</a:t>
            </a:r>
            <a:r>
              <a:rPr lang="ko-KR" altLang="en-US" dirty="0"/>
              <a:t> 밟음에 따라 모터가 움직이고 이 모터가 움직이는 값들이 올라가는 모습을 목표로 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구현을 하고 시간이 있을 시</a:t>
            </a:r>
            <a:r>
              <a:rPr lang="en-US" altLang="ko-KR" dirty="0"/>
              <a:t>, </a:t>
            </a:r>
            <a:r>
              <a:rPr lang="ko-KR" altLang="en-US" dirty="0"/>
              <a:t>자동차 본체와 </a:t>
            </a:r>
            <a:r>
              <a:rPr lang="ko-KR" altLang="en-US" dirty="0" err="1"/>
              <a:t>패달을</a:t>
            </a:r>
            <a:r>
              <a:rPr lang="ko-KR" altLang="en-US" dirty="0"/>
              <a:t> 블루투스로 연결해서 </a:t>
            </a:r>
            <a:r>
              <a:rPr lang="ko-KR" altLang="en-US" dirty="0" err="1"/>
              <a:t>패달을</a:t>
            </a:r>
            <a:r>
              <a:rPr lang="ko-KR" altLang="en-US" dirty="0"/>
              <a:t> 밟았을 때 자동차가 굴러가고 이에 따라 데이터를 수집하는 모습을 확인할 수 있도록 만들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1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449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노션을</a:t>
            </a:r>
            <a:r>
              <a:rPr lang="ko-KR" altLang="en-US" dirty="0"/>
              <a:t> 통해서 </a:t>
            </a:r>
            <a:r>
              <a:rPr lang="ko-KR" altLang="en-US" dirty="0" err="1"/>
              <a:t>깃허브와</a:t>
            </a:r>
            <a:r>
              <a:rPr lang="ko-KR" altLang="en-US" dirty="0"/>
              <a:t> 회의록을 써서 관리하도록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팀원들끼리 원활하게 팀플을 진행하기 위해서 팀 </a:t>
            </a:r>
            <a:r>
              <a:rPr lang="ko-KR" altLang="en-US" dirty="0" err="1"/>
              <a:t>규칙또한</a:t>
            </a:r>
            <a:r>
              <a:rPr lang="ko-KR" altLang="en-US" dirty="0"/>
              <a:t> 정했습니다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263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간트차트와</a:t>
            </a:r>
            <a:r>
              <a:rPr lang="ko-KR" altLang="en-US" dirty="0"/>
              <a:t> 캘린더를 보면</a:t>
            </a:r>
            <a:r>
              <a:rPr lang="en-US" altLang="ko-KR" dirty="0"/>
              <a:t>, </a:t>
            </a:r>
            <a:r>
              <a:rPr lang="ko-KR" altLang="en-US" dirty="0"/>
              <a:t>시험이 끝난 직후 부품을 주문하여 </a:t>
            </a:r>
            <a:r>
              <a:rPr lang="en-US" altLang="ko-KR" dirty="0"/>
              <a:t>4/29</a:t>
            </a:r>
            <a:r>
              <a:rPr lang="ko-KR" altLang="en-US" dirty="0" err="1"/>
              <a:t>일날</a:t>
            </a:r>
            <a:r>
              <a:rPr lang="ko-KR" altLang="en-US" dirty="0"/>
              <a:t> 도착한 부품을 가지고 시스템을 설계하기 시작했습니다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그전에 쓰던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우노보드가</a:t>
            </a:r>
            <a:r>
              <a:rPr lang="ko-KR" altLang="en-US" dirty="0"/>
              <a:t> 아닌  와이파이 보드를 사용하기 때문에 </a:t>
            </a:r>
            <a:r>
              <a:rPr lang="ko-KR" altLang="en-US" dirty="0" err="1"/>
              <a:t>아두이노</a:t>
            </a:r>
            <a:r>
              <a:rPr lang="ko-KR" altLang="en-US" dirty="0"/>
              <a:t> 와이파이 연결을 먼저 시도해보고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압력센서와 가변저항을 </a:t>
            </a:r>
            <a:r>
              <a:rPr lang="ko-KR" altLang="en-US" dirty="0" err="1"/>
              <a:t>테스트해보도록하였습니다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.,,, </a:t>
            </a:r>
            <a:r>
              <a:rPr lang="ko-KR" altLang="en-US" dirty="0" err="1"/>
              <a:t>말하면될듯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68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간트차트와</a:t>
            </a:r>
            <a:r>
              <a:rPr lang="ko-KR" altLang="en-US" dirty="0"/>
              <a:t> 캘린더를 보면</a:t>
            </a:r>
            <a:r>
              <a:rPr lang="en-US" altLang="ko-KR" dirty="0"/>
              <a:t>, </a:t>
            </a:r>
            <a:r>
              <a:rPr lang="ko-KR" altLang="en-US" dirty="0"/>
              <a:t>시험이 끝난 직후 부품을 주문하여 </a:t>
            </a:r>
            <a:r>
              <a:rPr lang="en-US" altLang="ko-KR" dirty="0"/>
              <a:t>4/29</a:t>
            </a:r>
            <a:r>
              <a:rPr lang="ko-KR" altLang="en-US" dirty="0" err="1"/>
              <a:t>일날</a:t>
            </a:r>
            <a:r>
              <a:rPr lang="ko-KR" altLang="en-US" dirty="0"/>
              <a:t> 도착한 부품을 가지고 시스템을 설계하기 시작했습니다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그전에 쓰던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우노보드가</a:t>
            </a:r>
            <a:r>
              <a:rPr lang="ko-KR" altLang="en-US" dirty="0"/>
              <a:t> 아닌  와이파이 보드를 사용하기 때문에 </a:t>
            </a:r>
            <a:r>
              <a:rPr lang="ko-KR" altLang="en-US" dirty="0" err="1"/>
              <a:t>아두이노</a:t>
            </a:r>
            <a:r>
              <a:rPr lang="ko-KR" altLang="en-US" dirty="0"/>
              <a:t> 와이파이 연결을 먼저 시도해보고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압력센서와 가변저항을 </a:t>
            </a:r>
            <a:r>
              <a:rPr lang="ko-KR" altLang="en-US" dirty="0" err="1"/>
              <a:t>테스트해보도록하였습니다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.,,, </a:t>
            </a:r>
            <a:r>
              <a:rPr lang="ko-KR" altLang="en-US" dirty="0" err="1"/>
              <a:t>말하면될듯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899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ko-KR" altLang="en-US" dirty="0" err="1"/>
              <a:t>아두이노를</a:t>
            </a:r>
            <a:r>
              <a:rPr lang="ko-KR" altLang="en-US" dirty="0"/>
              <a:t> 연동시키기 전 </a:t>
            </a:r>
            <a:r>
              <a:rPr lang="en-US" altLang="ko-KR" dirty="0"/>
              <a:t>firebase</a:t>
            </a:r>
            <a:r>
              <a:rPr lang="ko-KR" altLang="en-US" dirty="0"/>
              <a:t>로부터 </a:t>
            </a:r>
            <a:r>
              <a:rPr lang="ko-KR" altLang="en-US" dirty="0" err="1"/>
              <a:t>라즈베리파이가</a:t>
            </a:r>
            <a:r>
              <a:rPr lang="ko-KR" altLang="en-US" dirty="0"/>
              <a:t> 데이터를 읽을 수 있도록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이는 라즈베리 파이에 존재하는 </a:t>
            </a:r>
            <a:r>
              <a:rPr lang="en-US" altLang="ko-KR" dirty="0" err="1"/>
              <a:t>thonny</a:t>
            </a:r>
            <a:r>
              <a:rPr lang="ko-KR" altLang="en-US" dirty="0"/>
              <a:t>를 사용하여 </a:t>
            </a:r>
            <a:r>
              <a:rPr lang="ko-KR" altLang="en-US" dirty="0" err="1"/>
              <a:t>파이썬으로</a:t>
            </a:r>
            <a:r>
              <a:rPr lang="ko-KR" altLang="en-US" dirty="0"/>
              <a:t> 코드를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34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372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가변저항 올리기</a:t>
            </a:r>
          </a:p>
        </p:txBody>
      </p:sp>
    </p:spTree>
    <p:extLst>
      <p:ext uri="{BB962C8B-B14F-4D97-AF65-F5344CB8AC3E}">
        <p14:creationId xmlns:p14="http://schemas.microsoft.com/office/powerpoint/2010/main" val="598300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시간에 따라 가변저항이 변하는 값을 데이터베이스에 올리도록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06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앱인벤터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36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앱을 통해 확인한 결과 위 사진과 같이 그래프로 잘 나타나는 모습을 확인할 수 있었습니다</a:t>
            </a:r>
            <a:r>
              <a:rPr lang="en-US" altLang="ko-KR" dirty="0"/>
              <a:t>.~~~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449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일단 우선적으로 현재 작업중인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ko-KR" altLang="en-US" dirty="0" err="1"/>
              <a:t>아두이노를</a:t>
            </a:r>
            <a:r>
              <a:rPr lang="ko-KR" altLang="en-US" dirty="0"/>
              <a:t> 연동시킬 생각입니다</a:t>
            </a:r>
            <a:r>
              <a:rPr lang="en-US" altLang="ko-KR" dirty="0"/>
              <a:t>. </a:t>
            </a:r>
            <a:r>
              <a:rPr lang="ko-KR" altLang="en-US" dirty="0"/>
              <a:t>그리고 여기 머 추가하지</a:t>
            </a:r>
            <a:r>
              <a:rPr lang="en-US" altLang="ko-KR"/>
              <a:t>?!!!?!!?!!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48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저번 프로젝트 개발 계획서 발표에 대한 조교님 코멘트로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이미 시중 자동차 내부에 사고기록장치가 있는데 이와의 차별점이 무엇인지에 대해 짚고 가는게 필요해 보인다고 하셨습니다.</a:t>
            </a:r>
            <a:r>
              <a:rPr lang="en-US" altLang="ko" dirty="0"/>
              <a:t> </a:t>
            </a:r>
            <a:r>
              <a:rPr lang="ko-KR" altLang="en-US" dirty="0"/>
              <a:t>따라서 저희는 </a:t>
            </a:r>
            <a:r>
              <a:rPr lang="ko-KR" altLang="en-US" dirty="0" err="1"/>
              <a:t>급발진</a:t>
            </a:r>
            <a:r>
              <a:rPr lang="ko-KR" altLang="en-US" dirty="0"/>
              <a:t> 사건에서의 </a:t>
            </a:r>
            <a:r>
              <a:rPr lang="en-US" altLang="ko-KR" dirty="0"/>
              <a:t>EDR</a:t>
            </a:r>
            <a:r>
              <a:rPr lang="ko-KR" altLang="en-US" dirty="0"/>
              <a:t>의 신뢰성에 대해서 조사하였습니다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1f43ba122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1f43ba122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260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짧게 </a:t>
            </a:r>
            <a:r>
              <a:rPr lang="en-US" altLang="ko-KR" dirty="0"/>
              <a:t>EDR, </a:t>
            </a:r>
            <a:r>
              <a:rPr lang="ko-KR" altLang="en-US" dirty="0"/>
              <a:t>즉 사고기록장치란</a:t>
            </a:r>
            <a:r>
              <a:rPr lang="en-US" altLang="ko-KR" dirty="0"/>
              <a:t>,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국립과학수사연구원에 따르면</a:t>
            </a:r>
            <a:r>
              <a:rPr lang="en-US" altLang="ko-KR" dirty="0"/>
              <a:t>, </a:t>
            </a:r>
            <a:r>
              <a:rPr lang="ko-KR" altLang="en-US" dirty="0"/>
              <a:t>자동차의 사고 전후 사진과 같이 일정시간 동안 차량 속도</a:t>
            </a:r>
            <a:r>
              <a:rPr lang="en-US" altLang="ko-KR" dirty="0"/>
              <a:t>, </a:t>
            </a:r>
            <a:r>
              <a:rPr lang="ko-KR" altLang="en-US" dirty="0"/>
              <a:t>엔진 </a:t>
            </a:r>
            <a:r>
              <a:rPr lang="ko-KR" altLang="en-US" dirty="0" err="1"/>
              <a:t>회전수</a:t>
            </a:r>
            <a:r>
              <a:rPr lang="en-US" altLang="ko-KR" dirty="0"/>
              <a:t>, </a:t>
            </a:r>
            <a:r>
              <a:rPr lang="ko-KR" altLang="en-US" dirty="0"/>
              <a:t>브레이크 작동여부</a:t>
            </a:r>
            <a:r>
              <a:rPr lang="en-US" altLang="ko-KR" dirty="0"/>
              <a:t>, </a:t>
            </a:r>
            <a:r>
              <a:rPr lang="ko-KR" altLang="en-US" dirty="0"/>
              <a:t>가속페달의 위치 등의 정보를 저장하고 확인할 수 있는 장치입니다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20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예전부터 최근까지의 </a:t>
            </a:r>
            <a:r>
              <a:rPr lang="ko-KR" altLang="en-US" dirty="0" err="1"/>
              <a:t>급발진</a:t>
            </a:r>
            <a:r>
              <a:rPr lang="ko-KR" altLang="en-US" dirty="0"/>
              <a:t> 사건을 </a:t>
            </a:r>
            <a:r>
              <a:rPr lang="ko-KR" altLang="en-US" dirty="0" err="1"/>
              <a:t>살펴보았을때에</a:t>
            </a:r>
            <a:r>
              <a:rPr lang="ko-KR" altLang="en-US" dirty="0"/>
              <a:t> 사고기록장치</a:t>
            </a:r>
            <a:r>
              <a:rPr lang="en-US" altLang="ko-KR" dirty="0"/>
              <a:t>(EDR)</a:t>
            </a:r>
            <a:r>
              <a:rPr lang="ko-KR" altLang="en-US" dirty="0"/>
              <a:t>을 신뢰하기가 힘들다는 의견이 많습니다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최근에 화두가 </a:t>
            </a:r>
            <a:r>
              <a:rPr lang="ko-KR" altLang="en-US" dirty="0" err="1"/>
              <a:t>되고있는</a:t>
            </a:r>
            <a:r>
              <a:rPr lang="ko-KR" altLang="en-US" dirty="0"/>
              <a:t> 도현이 사건의 경우</a:t>
            </a:r>
            <a:r>
              <a:rPr lang="en-US" altLang="ko-KR" dirty="0"/>
              <a:t>, </a:t>
            </a:r>
            <a:r>
              <a:rPr lang="ko-KR" altLang="en-US" dirty="0"/>
              <a:t>유가족이 사건당시를 </a:t>
            </a:r>
            <a:r>
              <a:rPr lang="ko-KR" altLang="en-US" dirty="0" err="1"/>
              <a:t>재연했을때와</a:t>
            </a:r>
            <a:r>
              <a:rPr lang="ko-KR" altLang="en-US" dirty="0"/>
              <a:t> 사고당시의 </a:t>
            </a:r>
            <a:r>
              <a:rPr lang="en-US" altLang="ko-KR" dirty="0"/>
              <a:t>EDR</a:t>
            </a:r>
            <a:r>
              <a:rPr lang="ko-KR" altLang="en-US" dirty="0"/>
              <a:t>데이터 값을 비교하였을 때</a:t>
            </a:r>
            <a:r>
              <a:rPr lang="en-US" altLang="ko-KR" dirty="0"/>
              <a:t>, EDR</a:t>
            </a:r>
            <a:r>
              <a:rPr lang="ko-KR" altLang="en-US" dirty="0"/>
              <a:t>에서 나타내는 값은 시속 </a:t>
            </a:r>
            <a:r>
              <a:rPr lang="en-US" altLang="ko-KR" dirty="0"/>
              <a:t>116km, </a:t>
            </a:r>
            <a:r>
              <a:rPr lang="ko-KR" altLang="en-US" dirty="0"/>
              <a:t>사건 당시를 재연했을 때의 시속은 </a:t>
            </a:r>
            <a:r>
              <a:rPr lang="en-US" altLang="ko-KR" dirty="0"/>
              <a:t>20km</a:t>
            </a:r>
            <a:r>
              <a:rPr lang="ko-KR" altLang="en-US" dirty="0"/>
              <a:t>가 더 높은 </a:t>
            </a:r>
            <a:r>
              <a:rPr lang="en-US" altLang="ko-KR" dirty="0"/>
              <a:t>136km</a:t>
            </a:r>
            <a:r>
              <a:rPr lang="ko-KR" altLang="en-US" dirty="0"/>
              <a:t>로</a:t>
            </a:r>
            <a:r>
              <a:rPr lang="en-US" altLang="ko-KR" dirty="0"/>
              <a:t>, EDR</a:t>
            </a:r>
            <a:r>
              <a:rPr lang="ko-KR" altLang="en-US" dirty="0"/>
              <a:t>에서 나타내는 값의 오차가 크게 나타나는 것을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</a:t>
            </a:r>
            <a:r>
              <a:rPr lang="ko-KR" altLang="en-US" dirty="0" err="1"/>
              <a:t>국과수가</a:t>
            </a:r>
            <a:r>
              <a:rPr lang="ko-KR" altLang="en-US" dirty="0"/>
              <a:t> 분석한 </a:t>
            </a:r>
            <a:r>
              <a:rPr lang="en-US" altLang="ko-KR" dirty="0"/>
              <a:t>EDR</a:t>
            </a:r>
            <a:r>
              <a:rPr lang="ko-KR" altLang="en-US" dirty="0"/>
              <a:t>을 신뢰할 수 없다는 주장이 나오고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96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화면에 보이는 글은 기사 내용을 일부 발췌해온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보면</a:t>
            </a:r>
            <a:r>
              <a:rPr lang="en-US" altLang="ko-KR" dirty="0"/>
              <a:t>, </a:t>
            </a:r>
            <a:r>
              <a:rPr lang="ko-KR" altLang="en-US" dirty="0"/>
              <a:t>급발진에 대한 대부분의 경우 전자제어장치</a:t>
            </a:r>
            <a:r>
              <a:rPr lang="en-US" altLang="ko-KR" dirty="0"/>
              <a:t>(Electric Control Unit), </a:t>
            </a:r>
            <a:r>
              <a:rPr lang="ko-KR" altLang="en-US" dirty="0"/>
              <a:t>즉 소프트웨어의 합선 및 결함에 의해 발생한다는 의견이 많습니다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더불어</a:t>
            </a:r>
            <a:r>
              <a:rPr lang="en-US" altLang="ko-KR" dirty="0"/>
              <a:t>, </a:t>
            </a:r>
            <a:r>
              <a:rPr lang="ko-KR" altLang="en-US" dirty="0"/>
              <a:t>자동차 명장 박병일씨는 </a:t>
            </a:r>
            <a:r>
              <a:rPr lang="en-US" altLang="ko-KR" dirty="0"/>
              <a:t>EDR</a:t>
            </a:r>
            <a:r>
              <a:rPr lang="ko-KR" altLang="en-US" dirty="0"/>
              <a:t>에 대해만 분석하는 수사 기법에 대하여 의문을 제기하면서 </a:t>
            </a:r>
            <a:r>
              <a:rPr lang="en-US" altLang="ko-KR" dirty="0"/>
              <a:t>ECU</a:t>
            </a:r>
            <a:r>
              <a:rPr lang="ko-KR" altLang="en-US" dirty="0"/>
              <a:t>를 </a:t>
            </a:r>
            <a:r>
              <a:rPr lang="ko-KR" altLang="en-US" dirty="0" err="1"/>
              <a:t>분석해야한다고</a:t>
            </a:r>
            <a:r>
              <a:rPr lang="ko-KR" altLang="en-US" dirty="0"/>
              <a:t> 주장하였습니다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574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첫번째</a:t>
            </a:r>
            <a:r>
              <a:rPr lang="en-US" altLang="ko-KR" dirty="0"/>
              <a:t>, </a:t>
            </a:r>
            <a:r>
              <a:rPr lang="ko-KR" altLang="en-US" dirty="0"/>
              <a:t>소비자 입장에서 봤을 때 사고기록장치</a:t>
            </a:r>
            <a:r>
              <a:rPr lang="en-US" altLang="ko-KR" dirty="0"/>
              <a:t>(EDR)</a:t>
            </a:r>
            <a:r>
              <a:rPr lang="ko-KR" altLang="en-US" dirty="0"/>
              <a:t>의 떨어진 신뢰성과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전자제어장치의 </a:t>
            </a:r>
            <a:r>
              <a:rPr lang="ko-KR" altLang="en-US" dirty="0" err="1"/>
              <a:t>소프트웨어적인</a:t>
            </a:r>
            <a:r>
              <a:rPr lang="ko-KR" altLang="en-US" dirty="0"/>
              <a:t> 결함을 극복하기 위해 이 프로젝트를 진행하려고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65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전자제어장치의 </a:t>
            </a:r>
            <a:r>
              <a:rPr lang="ko-KR" altLang="en-US" dirty="0" err="1"/>
              <a:t>소프트웨어적인</a:t>
            </a:r>
            <a:r>
              <a:rPr lang="ko-KR" altLang="en-US" dirty="0"/>
              <a:t> 결함을 극복하기 위해 이 프로젝트를 진행하려고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65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f43ba1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1f43ba1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급발진의 원인을 크게 </a:t>
            </a:r>
            <a:r>
              <a:rPr lang="en-US" altLang="ko-KR" dirty="0"/>
              <a:t>3</a:t>
            </a:r>
            <a:r>
              <a:rPr lang="ko-KR" altLang="en-US" dirty="0"/>
              <a:t>가지로 </a:t>
            </a:r>
            <a:r>
              <a:rPr lang="ko-KR" altLang="en-US" dirty="0" err="1"/>
              <a:t>나누었을때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~~~</a:t>
            </a:r>
            <a:r>
              <a:rPr lang="ko-KR" altLang="en-US" dirty="0"/>
              <a:t>과 같은데 공통적으로 해당되는 점은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페달과 엔진의 </a:t>
            </a:r>
            <a:r>
              <a:rPr lang="en-US" altLang="ko-KR" dirty="0"/>
              <a:t>RPM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이때 엔진에 대한 접근 대신 </a:t>
            </a:r>
            <a:r>
              <a:rPr lang="en-US" altLang="ko-KR" dirty="0"/>
              <a:t>Wheel</a:t>
            </a:r>
            <a:r>
              <a:rPr lang="ko-KR" altLang="en-US" dirty="0"/>
              <a:t>에 움직임에 대해 접근하여 </a:t>
            </a:r>
            <a:r>
              <a:rPr lang="ko" altLang="en-US" sz="1200" b="1" dirty="0">
                <a:latin typeface="+mj-ea"/>
              </a:rPr>
              <a:t>급발진 제동 및 모니터링 시스템</a:t>
            </a:r>
            <a:r>
              <a:rPr lang="ko-KR" altLang="en-US" sz="1200" b="1" dirty="0">
                <a:latin typeface="+mj-ea"/>
              </a:rPr>
              <a:t> 설계를 </a:t>
            </a:r>
            <a:r>
              <a:rPr lang="ko-KR" altLang="en-US" dirty="0"/>
              <a:t>진행하려고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60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4B848-5CFD-EC01-9A73-333D409A7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28A13B-6BF4-2D61-AD2B-C9CC6A35A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A7B85-4360-F10C-4293-15E8AE7A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515A2-1DE9-2A6D-CCBD-4B7536C5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CB3AF-4CEE-2D88-4A43-FCC4CB89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6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1B993-5782-006A-725E-E9CE0C9F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6749B2-777F-831F-200E-902529904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A1BFE-B2D8-FD36-29D1-1A9A0DDC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34AC9-110F-CF20-A63F-00BD10D6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85E38-81E7-D898-75DA-EF336552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9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1AFA2A-205E-8201-A8CB-FE7D25260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93C995-4C28-8ACC-0A9C-0A2E617F2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27F4F-0902-4E96-6DC4-4C0AD029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8FCAE-6093-F5D2-1CB0-1594F6C6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D66985-A580-26B2-80A9-3E47B150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49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40340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735A0-2CD2-F80B-E0B8-869D6E8C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9EE0E-9615-199D-8A6B-D7C9BC6DD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E2C27C-1170-49CA-3E4C-F224BFCA6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DFB9D-1F86-859F-3FD8-1A9CA47A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067F9-815E-B263-7764-FD2E6038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2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5831C-0B3F-DE90-F5EB-A4D2E8AE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3472E5-00C3-7953-0666-1CFBA252D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0B45B-AEFB-E2A9-FA65-12065405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DEE25-7739-9B03-E6E1-9AFBDDC1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50A31-6127-67FB-20A0-536BE0A3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8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3919A-05C0-7C4A-4317-A1C9A913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99A37-82C0-8B8D-3FEC-C900CAD72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CDEFB7-8DFD-1AF1-9DB4-0E4327AD4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81079-59AD-EA3F-DE5C-2EA7735C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D66BA5-7E7A-E92D-6329-9A919F36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F5A6F-ED18-B136-7953-31931B31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379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03740-4E35-4963-0402-18EABC51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C98C8-F7F0-5366-0562-9EC77455D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28A0F2-40DF-2FF5-8673-A1016A306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A8595C-5F8D-B143-204C-51A39972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3CD256-2FAE-4573-B94D-38C7C8849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BCB8FF-053E-0DB0-7BC9-7DFC9A1E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B62C1F-7E55-6D43-C43F-DCD7D099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2DF5D6-639D-4500-A1B3-43B781E4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7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376B8-67F6-A6AB-4A6F-F9F9D21E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900437-41CB-4B13-AE57-87A7E84A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67884C-F39F-3188-2530-BBF54CA3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2751E4-89FA-C3C0-7392-88727660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56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DB75F7-4718-5A60-F03C-43190FE49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F40C3B-ACBB-4295-4E3C-3D5BC870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7453F9-85CE-6DBE-15E5-FAE44730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3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46288-DBAC-2CA6-7708-0C52A3C0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C8B09-281C-5025-6401-D2FDDFFD3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C9D376-AA51-80B8-6F7B-7043BE322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7404D7-91EB-0D1D-940C-0ECB524F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80C692-5F34-1EB4-79E4-C718BD9E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13C750-DA1C-6964-EAD6-F48E53D4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6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BF578-A868-B4FA-649C-22EA879F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AC8B40-9814-4A63-A84A-A5DE2CF3A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E0F2C7-D8A3-C799-82B9-9E5D8B95E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57C7B2-4812-FEC7-5DE4-EE7093CF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7EDF3E-0761-B0B3-36D6-47A3CC0B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10261C-DF6B-A005-910F-C3EF74B9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7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F288DB-BAD3-CD34-D9BE-BDF7B8E7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F74BD4-1CF6-53B3-760B-BED090C1A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B1D65-74D9-233B-36E7-47A4798DE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73032-C167-4E5B-97DD-D5F91F7A3CDD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2BEAA-CADE-ED4A-5C7C-97E23F99A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1F30C-F01A-6EC5-B100-36B73C0D5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9AC29-B73E-4040-B57F-82498E61F4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01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555E58F-B785-3959-11B7-1D8F843D5699}"/>
              </a:ext>
            </a:extLst>
          </p:cNvPr>
          <p:cNvSpPr/>
          <p:nvPr/>
        </p:nvSpPr>
        <p:spPr>
          <a:xfrm rot="5400000">
            <a:off x="-1204205" y="-2328069"/>
            <a:ext cx="8264324" cy="11933280"/>
          </a:xfrm>
          <a:prstGeom prst="triangle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4080528" y="2724867"/>
            <a:ext cx="7966000" cy="21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ko" altLang="en-US" sz="4000" b="1" dirty="0">
                <a:latin typeface="+mj-ea"/>
              </a:rPr>
              <a:t>급발진 제동 및 모니터링 시스템</a:t>
            </a:r>
            <a:endParaRPr sz="4000" b="1" dirty="0">
              <a:latin typeface="+mj-ea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1"/>
          </p:nvPr>
        </p:nvSpPr>
        <p:spPr>
          <a:xfrm>
            <a:off x="6608267" y="4133133"/>
            <a:ext cx="4873600" cy="18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altLang="ko" sz="2000" b="1"/>
              <a:t>5</a:t>
            </a:r>
            <a:r>
              <a:rPr lang="ko" altLang="en-US" sz="2000" b="1"/>
              <a:t>조</a:t>
            </a:r>
            <a:endParaRPr sz="2000" b="1"/>
          </a:p>
          <a:p>
            <a:pPr algn="r">
              <a:spcBef>
                <a:spcPts val="0"/>
              </a:spcBef>
            </a:pPr>
            <a:r>
              <a:rPr lang="en-US" altLang="ko" sz="2000" b="1"/>
              <a:t>SUA</a:t>
            </a:r>
            <a:endParaRPr sz="2000" b="1"/>
          </a:p>
          <a:p>
            <a:pPr algn="r">
              <a:spcBef>
                <a:spcPts val="0"/>
              </a:spcBef>
            </a:pPr>
            <a:endParaRPr sz="2000"/>
          </a:p>
          <a:p>
            <a:pPr algn="r">
              <a:spcBef>
                <a:spcPts val="0"/>
              </a:spcBef>
            </a:pPr>
            <a:r>
              <a:rPr lang="en-US" altLang="ko" sz="2000"/>
              <a:t>2021315801 </a:t>
            </a:r>
            <a:r>
              <a:rPr lang="ko" altLang="en-US" sz="2000"/>
              <a:t>최수빈</a:t>
            </a:r>
            <a:endParaRPr sz="2000"/>
          </a:p>
          <a:p>
            <a:pPr algn="r">
              <a:spcBef>
                <a:spcPts val="0"/>
              </a:spcBef>
            </a:pPr>
            <a:r>
              <a:rPr lang="en-US" altLang="ko" sz="2000"/>
              <a:t>2021315678 </a:t>
            </a:r>
            <a:r>
              <a:rPr lang="ko" altLang="en-US" sz="2000"/>
              <a:t>김민지</a:t>
            </a:r>
            <a:endParaRPr sz="2000"/>
          </a:p>
          <a:p>
            <a:pPr algn="r">
              <a:spcBef>
                <a:spcPts val="0"/>
              </a:spcBef>
            </a:pPr>
            <a:r>
              <a:rPr lang="en-US" altLang="ko" sz="2000"/>
              <a:t>2021315736 </a:t>
            </a:r>
            <a:r>
              <a:rPr lang="ko" altLang="en-US" sz="2000"/>
              <a:t>주진우</a:t>
            </a:r>
            <a:endParaRPr sz="2000"/>
          </a:p>
          <a:p>
            <a:pPr algn="r">
              <a:spcBef>
                <a:spcPts val="0"/>
              </a:spcBef>
            </a:pPr>
            <a:r>
              <a:rPr lang="en-US" altLang="ko" sz="2000"/>
              <a:t>2021315818 </a:t>
            </a:r>
            <a:r>
              <a:rPr lang="ko" altLang="en-US" sz="2000"/>
              <a:t>최태옥</a:t>
            </a:r>
            <a:endParaRPr sz="2000"/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CD4BE286-E489-058D-9390-FE7400476FE8}"/>
              </a:ext>
            </a:extLst>
          </p:cNvPr>
          <p:cNvSpPr/>
          <p:nvPr/>
        </p:nvSpPr>
        <p:spPr>
          <a:xfrm rot="16200000">
            <a:off x="11445278" y="3234335"/>
            <a:ext cx="283535" cy="310009"/>
          </a:xfrm>
          <a:prstGeom prst="corner">
            <a:avLst>
              <a:gd name="adj1" fmla="val 10000"/>
              <a:gd name="adj2" fmla="val 1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 도형 3">
            <a:extLst>
              <a:ext uri="{FF2B5EF4-FFF2-40B4-BE49-F238E27FC236}">
                <a16:creationId xmlns:a16="http://schemas.microsoft.com/office/drawing/2014/main" id="{61861058-7A55-96D2-7371-AFC8A2BB8828}"/>
              </a:ext>
            </a:extLst>
          </p:cNvPr>
          <p:cNvSpPr/>
          <p:nvPr/>
        </p:nvSpPr>
        <p:spPr>
          <a:xfrm rot="5400000">
            <a:off x="3938760" y="2479087"/>
            <a:ext cx="283535" cy="310009"/>
          </a:xfrm>
          <a:prstGeom prst="corner">
            <a:avLst>
              <a:gd name="adj1" fmla="val 10000"/>
              <a:gd name="adj2" fmla="val 10000"/>
            </a:avLst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0. </a:t>
            </a:r>
            <a:r>
              <a:rPr lang="ko" altLang="en-US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지난 발표 피드백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579748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7;p32">
            <a:extLst>
              <a:ext uri="{FF2B5EF4-FFF2-40B4-BE49-F238E27FC236}">
                <a16:creationId xmlns:a16="http://schemas.microsoft.com/office/drawing/2014/main" id="{B8AE25CF-572F-3532-92DA-61001F431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0000" y="1886867"/>
            <a:ext cx="9385200" cy="451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altLang="ko" sz="2309" b="1" dirty="0"/>
              <a:t>-</a:t>
            </a:r>
            <a:r>
              <a:rPr lang="ko" altLang="en-US" sz="2309" b="1" dirty="0"/>
              <a:t>급발진의 원인</a:t>
            </a:r>
            <a:endParaRPr sz="2309" b="1" dirty="0"/>
          </a:p>
          <a:p>
            <a:pPr marL="479988" indent="-122764">
              <a:spcBef>
                <a:spcPts val="1600"/>
              </a:spcBef>
              <a:buClr>
                <a:schemeClr val="lt1"/>
              </a:buClr>
              <a:buSzPts val="1450"/>
              <a:buFont typeface="Arial"/>
              <a:buChar char="●"/>
            </a:pPr>
            <a:r>
              <a:rPr lang="ko" altLang="en-US" sz="1933" b="1" dirty="0">
                <a:ea typeface="Arial"/>
                <a:cs typeface="Arial"/>
                <a:sym typeface="Arial"/>
              </a:rPr>
              <a:t>기계적 문제</a:t>
            </a:r>
            <a:r>
              <a:rPr lang="en-US" altLang="ko" sz="1933" dirty="0">
                <a:ea typeface="Arial"/>
                <a:cs typeface="Arial"/>
                <a:sym typeface="Arial"/>
              </a:rPr>
              <a:t>: </a:t>
            </a:r>
            <a:r>
              <a:rPr lang="ko" altLang="en-US" sz="1933" dirty="0">
                <a:ea typeface="Arial"/>
                <a:cs typeface="Arial"/>
                <a:sym typeface="Arial"/>
              </a:rPr>
              <a:t>급발진의 가장 일반적인 원인 중 하나는 스로틀 제어 시스템의 문제입니다</a:t>
            </a:r>
            <a:r>
              <a:rPr lang="en-US" altLang="ko" sz="1933" dirty="0">
                <a:ea typeface="Arial"/>
                <a:cs typeface="Arial"/>
                <a:sym typeface="Arial"/>
              </a:rPr>
              <a:t>. </a:t>
            </a:r>
            <a:r>
              <a:rPr lang="ko" altLang="en-US" sz="1933" dirty="0">
                <a:ea typeface="Arial"/>
                <a:cs typeface="Arial"/>
                <a:sym typeface="Arial"/>
              </a:rPr>
              <a:t>예를 들어 </a:t>
            </a:r>
            <a:r>
              <a:rPr lang="ko" altLang="en-US" sz="1933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가속 페달이 </a:t>
            </a:r>
            <a:r>
              <a:rPr lang="ko" altLang="en-US" sz="1933" dirty="0">
                <a:ea typeface="Arial"/>
                <a:cs typeface="Arial"/>
                <a:sym typeface="Arial"/>
              </a:rPr>
              <a:t>고착되거나 스로틀 컨트롤 케이블이 오작동하면 </a:t>
            </a:r>
            <a:r>
              <a:rPr lang="ko" altLang="en-US" sz="1933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엔진 </a:t>
            </a:r>
            <a:r>
              <a:rPr lang="en-US" altLang="ko" sz="1933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RPM</a:t>
            </a:r>
            <a:r>
              <a:rPr lang="ko" altLang="en-US" sz="1933" dirty="0">
                <a:ea typeface="Arial"/>
                <a:cs typeface="Arial"/>
                <a:sym typeface="Arial"/>
              </a:rPr>
              <a:t>이 급격히 증가하여 문제가 발생할 수 있습니다</a:t>
            </a:r>
            <a:r>
              <a:rPr lang="en-US" altLang="ko" sz="1933" dirty="0">
                <a:ea typeface="Arial"/>
                <a:cs typeface="Arial"/>
                <a:sym typeface="Arial"/>
              </a:rPr>
              <a:t>.</a:t>
            </a:r>
            <a:endParaRPr sz="1933" dirty="0">
              <a:ea typeface="Arial"/>
              <a:cs typeface="Arial"/>
              <a:sym typeface="Arial"/>
            </a:endParaRPr>
          </a:p>
          <a:p>
            <a:pPr marL="479988" indent="-122764">
              <a:buClr>
                <a:srgbClr val="222222"/>
              </a:buClr>
              <a:buSzPts val="1450"/>
              <a:buFont typeface="Arial"/>
              <a:buChar char="●"/>
            </a:pPr>
            <a:endParaRPr sz="1933" dirty="0">
              <a:ea typeface="Arial"/>
              <a:cs typeface="Arial"/>
              <a:sym typeface="Arial"/>
            </a:endParaRPr>
          </a:p>
          <a:p>
            <a:pPr marL="479988" indent="-122764">
              <a:buClr>
                <a:schemeClr val="lt1"/>
              </a:buClr>
              <a:buSzPts val="1450"/>
              <a:buFont typeface="Arial"/>
              <a:buChar char="●"/>
            </a:pPr>
            <a:r>
              <a:rPr lang="ko" altLang="en-US" sz="1933" b="1" dirty="0">
                <a:ea typeface="Arial"/>
                <a:cs typeface="Arial"/>
                <a:sym typeface="Arial"/>
              </a:rPr>
              <a:t>전기적 문제</a:t>
            </a:r>
            <a:r>
              <a:rPr lang="en-US" altLang="ko" sz="1933" dirty="0">
                <a:ea typeface="Arial"/>
                <a:cs typeface="Arial"/>
                <a:sym typeface="Arial"/>
              </a:rPr>
              <a:t>: </a:t>
            </a:r>
            <a:r>
              <a:rPr lang="ko" altLang="en-US" sz="1933" dirty="0">
                <a:ea typeface="Arial"/>
                <a:cs typeface="Arial"/>
                <a:sym typeface="Arial"/>
              </a:rPr>
              <a:t>또 다른 일반적인 원인은 </a:t>
            </a:r>
            <a:r>
              <a:rPr lang="ko" altLang="en-US" sz="1933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가속 페달 </a:t>
            </a:r>
            <a:r>
              <a:rPr lang="ko" altLang="en-US" sz="1933" dirty="0">
                <a:ea typeface="Arial"/>
                <a:cs typeface="Arial"/>
                <a:sym typeface="Arial"/>
              </a:rPr>
              <a:t>위치 센서의 단락 또는 스로틀 컨트롤 모듈의 문제와 같은 전기적 문제입니다</a:t>
            </a:r>
            <a:r>
              <a:rPr lang="en-US" altLang="ko" sz="1933" dirty="0">
                <a:ea typeface="Arial"/>
                <a:cs typeface="Arial"/>
                <a:sym typeface="Arial"/>
              </a:rPr>
              <a:t>. </a:t>
            </a:r>
            <a:r>
              <a:rPr lang="ko" altLang="en-US" sz="1933" dirty="0">
                <a:ea typeface="Arial"/>
                <a:cs typeface="Arial"/>
                <a:sym typeface="Arial"/>
              </a:rPr>
              <a:t>이러한 문제로 인해 가속 페달을 밟지 않아도 차량의 </a:t>
            </a:r>
            <a:r>
              <a:rPr lang="ko" altLang="en-US" sz="1933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엔진 </a:t>
            </a:r>
            <a:r>
              <a:rPr lang="en-US" altLang="ko" sz="1933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RPM</a:t>
            </a:r>
            <a:r>
              <a:rPr lang="ko" altLang="en-US" sz="1933" dirty="0">
                <a:ea typeface="Arial"/>
                <a:cs typeface="Arial"/>
                <a:sym typeface="Arial"/>
              </a:rPr>
              <a:t>이 급격히 증가할 수 있습니다</a:t>
            </a:r>
            <a:r>
              <a:rPr lang="en-US" altLang="ko" sz="1933" dirty="0">
                <a:ea typeface="Arial"/>
                <a:cs typeface="Arial"/>
                <a:sym typeface="Arial"/>
              </a:rPr>
              <a:t>.</a:t>
            </a:r>
            <a:endParaRPr sz="1933" dirty="0">
              <a:ea typeface="Arial"/>
              <a:cs typeface="Arial"/>
              <a:sym typeface="Arial"/>
            </a:endParaRPr>
          </a:p>
          <a:p>
            <a:pPr marL="479988" indent="-122764">
              <a:buClr>
                <a:srgbClr val="222222"/>
              </a:buClr>
              <a:buSzPts val="1450"/>
              <a:buFont typeface="Arial"/>
              <a:buChar char="●"/>
            </a:pPr>
            <a:endParaRPr sz="1933" dirty="0">
              <a:ea typeface="Arial"/>
              <a:cs typeface="Arial"/>
              <a:sym typeface="Arial"/>
            </a:endParaRPr>
          </a:p>
          <a:p>
            <a:pPr marL="479988" indent="-122764">
              <a:buClr>
                <a:schemeClr val="lt1"/>
              </a:buClr>
              <a:buSzPts val="1450"/>
              <a:buFont typeface="Arial"/>
              <a:buChar char="●"/>
            </a:pPr>
            <a:r>
              <a:rPr lang="ko" altLang="en-US" sz="1933" b="1" dirty="0">
                <a:ea typeface="Arial"/>
                <a:cs typeface="Arial"/>
                <a:sym typeface="Arial"/>
              </a:rPr>
              <a:t>운전자 오류</a:t>
            </a:r>
            <a:r>
              <a:rPr lang="en-US" altLang="ko" sz="1933" dirty="0">
                <a:ea typeface="Arial"/>
                <a:cs typeface="Arial"/>
                <a:sym typeface="Arial"/>
              </a:rPr>
              <a:t>: </a:t>
            </a:r>
            <a:r>
              <a:rPr lang="ko" altLang="en-US" sz="1933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가속 페달을 브레이크 페달로 </a:t>
            </a:r>
            <a:r>
              <a:rPr lang="ko" altLang="en-US" sz="1933" dirty="0">
                <a:ea typeface="Arial"/>
                <a:cs typeface="Arial"/>
                <a:sym typeface="Arial"/>
              </a:rPr>
              <a:t>착각하거나 가속 페달을 잘못 밟는 등의 운전자 오류로 인해 급발진이 발생할 수도 있습니다</a:t>
            </a:r>
            <a:r>
              <a:rPr lang="en-US" altLang="ko" sz="1933" dirty="0">
                <a:ea typeface="Arial"/>
                <a:cs typeface="Arial"/>
                <a:sym typeface="Arial"/>
              </a:rPr>
              <a:t>. </a:t>
            </a:r>
            <a:r>
              <a:rPr lang="ko" altLang="en-US" sz="1933" dirty="0">
                <a:ea typeface="Arial"/>
                <a:cs typeface="Arial"/>
                <a:sym typeface="Arial"/>
              </a:rPr>
              <a:t>이 문제는 운전자가 차량을 잘 모르거나 주행 중에 주의가 산만해지는 상황에서 발생할 수 있습니다</a:t>
            </a:r>
            <a:r>
              <a:rPr lang="en-US" altLang="ko" sz="1933" dirty="0"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209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806AA-6C7C-4BCD-8BD9-7117128B7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042" y="201128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Part 1. </a:t>
            </a:r>
            <a:r>
              <a:rPr lang="ko" altLang="ko-KR" sz="4000" b="1" dirty="0"/>
              <a:t>시스템 블록다이어그램</a:t>
            </a:r>
            <a:endParaRPr lang="ko-KR" altLang="en-US" sz="54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147DC6-5471-4DB8-B510-6C93B3ECC00C}"/>
              </a:ext>
            </a:extLst>
          </p:cNvPr>
          <p:cNvCxnSpPr>
            <a:cxnSpLocks/>
          </p:cNvCxnSpPr>
          <p:nvPr/>
        </p:nvCxnSpPr>
        <p:spPr>
          <a:xfrm>
            <a:off x="0" y="4500977"/>
            <a:ext cx="1091065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62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1. </a:t>
            </a:r>
            <a:r>
              <a:rPr lang="ko" altLang="ko-KR" sz="4000" b="1" dirty="0">
                <a:solidFill>
                  <a:schemeClr val="accent6">
                    <a:lumMod val="50000"/>
                  </a:schemeClr>
                </a:solidFill>
              </a:rPr>
              <a:t>시스템 블록다이어그램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A0047D-B0A3-3611-C6E9-9BD758E5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83" y="1839517"/>
            <a:ext cx="8281434" cy="47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53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1. </a:t>
            </a:r>
            <a:r>
              <a:rPr lang="ko" altLang="ko-KR" sz="4000" b="1" dirty="0">
                <a:solidFill>
                  <a:schemeClr val="accent6">
                    <a:lumMod val="50000"/>
                  </a:schemeClr>
                </a:solidFill>
              </a:rPr>
              <a:t>시스템 블록다이어그램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238;p34">
            <a:extLst>
              <a:ext uri="{FF2B5EF4-FFF2-40B4-BE49-F238E27FC236}">
                <a16:creationId xmlns:a16="http://schemas.microsoft.com/office/drawing/2014/main" id="{B8968516-F8A3-9283-E358-52835EBAD1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667" y="1642633"/>
            <a:ext cx="6157047" cy="47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2CC94C-DD00-76FD-D92D-E79346FE5191}"/>
              </a:ext>
            </a:extLst>
          </p:cNvPr>
          <p:cNvSpPr/>
          <p:nvPr/>
        </p:nvSpPr>
        <p:spPr>
          <a:xfrm>
            <a:off x="4965539" y="1747777"/>
            <a:ext cx="1956122" cy="4602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0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1. </a:t>
            </a:r>
            <a:r>
              <a:rPr lang="ko" altLang="ko-KR" sz="4000" b="1" dirty="0">
                <a:solidFill>
                  <a:schemeClr val="accent6">
                    <a:lumMod val="50000"/>
                  </a:schemeClr>
                </a:solidFill>
              </a:rPr>
              <a:t>시스템 블록다이어그램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238;p34">
            <a:extLst>
              <a:ext uri="{FF2B5EF4-FFF2-40B4-BE49-F238E27FC236}">
                <a16:creationId xmlns:a16="http://schemas.microsoft.com/office/drawing/2014/main" id="{B8968516-F8A3-9283-E358-52835EBAD1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667" y="1642633"/>
            <a:ext cx="6157047" cy="47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7DA7E4-91BF-182B-E6FC-61E45997EB32}"/>
              </a:ext>
            </a:extLst>
          </p:cNvPr>
          <p:cNvSpPr/>
          <p:nvPr/>
        </p:nvSpPr>
        <p:spPr>
          <a:xfrm>
            <a:off x="2924242" y="1800419"/>
            <a:ext cx="2031785" cy="4602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63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1. </a:t>
            </a:r>
            <a:r>
              <a:rPr lang="ko" altLang="ko-KR" sz="4000" b="1" dirty="0">
                <a:solidFill>
                  <a:schemeClr val="accent6">
                    <a:lumMod val="50000"/>
                  </a:schemeClr>
                </a:solidFill>
              </a:rPr>
              <a:t>시스템 블록다이어그램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238;p34">
            <a:extLst>
              <a:ext uri="{FF2B5EF4-FFF2-40B4-BE49-F238E27FC236}">
                <a16:creationId xmlns:a16="http://schemas.microsoft.com/office/drawing/2014/main" id="{B8968516-F8A3-9283-E358-52835EBAD1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667" y="1642633"/>
            <a:ext cx="6157047" cy="47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2CC94C-DD00-76FD-D92D-E79346FE5191}"/>
              </a:ext>
            </a:extLst>
          </p:cNvPr>
          <p:cNvSpPr/>
          <p:nvPr/>
        </p:nvSpPr>
        <p:spPr>
          <a:xfrm>
            <a:off x="6794338" y="1747777"/>
            <a:ext cx="1967159" cy="4602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81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806AA-6C7C-4BCD-8BD9-7117128B7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72" y="1964984"/>
            <a:ext cx="6422774" cy="238760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Part 2. </a:t>
            </a:r>
            <a:r>
              <a:rPr lang="ko" altLang="ko-KR" sz="4000" b="1" dirty="0"/>
              <a:t>부품 선정</a:t>
            </a:r>
            <a:endParaRPr lang="ko-KR" altLang="en-US" sz="40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147DC6-5471-4DB8-B510-6C93B3ECC00C}"/>
              </a:ext>
            </a:extLst>
          </p:cNvPr>
          <p:cNvCxnSpPr>
            <a:cxnSpLocks/>
          </p:cNvCxnSpPr>
          <p:nvPr/>
        </p:nvCxnSpPr>
        <p:spPr>
          <a:xfrm>
            <a:off x="0" y="4500977"/>
            <a:ext cx="1091065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98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2. </a:t>
            </a:r>
            <a:r>
              <a:rPr lang="ko" altLang="en-US" sz="3700" b="1" dirty="0">
                <a:solidFill>
                  <a:schemeClr val="accent6">
                    <a:lumMod val="50000"/>
                  </a:schemeClr>
                </a:solidFill>
              </a:rPr>
              <a:t>부품 선정</a:t>
            </a:r>
            <a:endParaRPr sz="37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249;p36">
            <a:extLst>
              <a:ext uri="{FF2B5EF4-FFF2-40B4-BE49-F238E27FC236}">
                <a16:creationId xmlns:a16="http://schemas.microsoft.com/office/drawing/2014/main" id="{069DC0D9-144A-E5D8-2456-1A213FFA23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01" y="1940434"/>
            <a:ext cx="6886399" cy="28693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52E799-CC8F-113A-A9D4-BE8521EF5F46}"/>
              </a:ext>
            </a:extLst>
          </p:cNvPr>
          <p:cNvSpPr txBox="1"/>
          <p:nvPr/>
        </p:nvSpPr>
        <p:spPr>
          <a:xfrm>
            <a:off x="2821136" y="5648019"/>
            <a:ext cx="26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압력센서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B4C3-C1A1-F51E-8342-859767E81DED}"/>
              </a:ext>
            </a:extLst>
          </p:cNvPr>
          <p:cNvSpPr txBox="1"/>
          <p:nvPr/>
        </p:nvSpPr>
        <p:spPr>
          <a:xfrm>
            <a:off x="9152499" y="5648019"/>
            <a:ext cx="26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로드셀</a:t>
            </a:r>
            <a:r>
              <a:rPr lang="ko-KR" altLang="en-US" dirty="0"/>
              <a:t> </a:t>
            </a:r>
            <a:r>
              <a:rPr lang="ko-KR" altLang="en-US" dirty="0" err="1"/>
              <a:t>엠프</a:t>
            </a:r>
            <a:r>
              <a:rPr lang="ko-KR" altLang="en-US" dirty="0"/>
              <a:t> 모듈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96EEA6-316E-271E-D0FA-2B2E327E3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408" y="1476375"/>
            <a:ext cx="29241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3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2. </a:t>
            </a:r>
            <a:r>
              <a:rPr lang="ko" altLang="en-US" sz="4000" b="1" dirty="0">
                <a:solidFill>
                  <a:schemeClr val="accent6">
                    <a:lumMod val="50000"/>
                  </a:schemeClr>
                </a:solidFill>
              </a:rPr>
              <a:t>부품 선정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1F356-437C-3EF5-1BE8-EB9A409127C4}"/>
              </a:ext>
            </a:extLst>
          </p:cNvPr>
          <p:cNvSpPr txBox="1"/>
          <p:nvPr/>
        </p:nvSpPr>
        <p:spPr>
          <a:xfrm>
            <a:off x="5255292" y="5524750"/>
            <a:ext cx="168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가변저항 모듈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6766D2-1E96-27E1-96E3-B4EFA12F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03" y="1853061"/>
            <a:ext cx="3661593" cy="33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6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2. </a:t>
            </a:r>
            <a:r>
              <a:rPr lang="ko" altLang="en-US" sz="3700" b="1" dirty="0">
                <a:solidFill>
                  <a:schemeClr val="accent6">
                    <a:lumMod val="50000"/>
                  </a:schemeClr>
                </a:solidFill>
              </a:rPr>
              <a:t>부품 선정</a:t>
            </a:r>
            <a:endParaRPr sz="37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250;p36">
            <a:extLst>
              <a:ext uri="{FF2B5EF4-FFF2-40B4-BE49-F238E27FC236}">
                <a16:creationId xmlns:a16="http://schemas.microsoft.com/office/drawing/2014/main" id="{3008A6A9-FC2B-35A8-2BAC-EB9E1B8967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447" y="1839517"/>
            <a:ext cx="4178601" cy="3497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4B0064-E17C-9FB2-EBD5-C08718B31FFE}"/>
              </a:ext>
            </a:extLst>
          </p:cNvPr>
          <p:cNvSpPr txBox="1"/>
          <p:nvPr/>
        </p:nvSpPr>
        <p:spPr>
          <a:xfrm>
            <a:off x="5462746" y="5540536"/>
            <a:ext cx="26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적외선카메라</a:t>
            </a:r>
          </a:p>
        </p:txBody>
      </p:sp>
    </p:spTree>
    <p:extLst>
      <p:ext uri="{BB962C8B-B14F-4D97-AF65-F5344CB8AC3E}">
        <p14:creationId xmlns:p14="http://schemas.microsoft.com/office/powerpoint/2010/main" val="311247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 flipV="1">
            <a:off x="5464509" y="669688"/>
            <a:ext cx="4873735" cy="7215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타원 18"/>
          <p:cNvSpPr/>
          <p:nvPr/>
        </p:nvSpPr>
        <p:spPr>
          <a:xfrm>
            <a:off x="4377648" y="585230"/>
            <a:ext cx="839140" cy="8391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67" b="1" dirty="0">
                <a:solidFill>
                  <a:schemeClr val="accent6"/>
                </a:solidFill>
                <a:latin typeface="+mj-ea"/>
                <a:ea typeface="+mj-ea"/>
              </a:rPr>
              <a:t>0</a:t>
            </a:r>
            <a:endParaRPr lang="ko-KR" altLang="en-US" sz="2667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77648" y="3426532"/>
            <a:ext cx="839140" cy="8391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67" b="1" dirty="0">
                <a:solidFill>
                  <a:schemeClr val="accent6"/>
                </a:solidFill>
                <a:latin typeface="+mj-ea"/>
                <a:ea typeface="+mj-ea"/>
              </a:rPr>
              <a:t>3</a:t>
            </a:r>
            <a:endParaRPr lang="ko-KR" altLang="en-US" sz="2667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5291" y="2812034"/>
            <a:ext cx="137821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목차</a:t>
            </a:r>
            <a:endParaRPr lang="en-US" altLang="ko-KR" sz="4267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7B19408-63CF-BB64-15A6-5100DA1E5154}"/>
              </a:ext>
            </a:extLst>
          </p:cNvPr>
          <p:cNvSpPr/>
          <p:nvPr/>
        </p:nvSpPr>
        <p:spPr>
          <a:xfrm>
            <a:off x="4389310" y="2484336"/>
            <a:ext cx="839140" cy="8391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67" b="1" dirty="0">
                <a:solidFill>
                  <a:schemeClr val="accent6"/>
                </a:solidFill>
                <a:latin typeface="+mj-ea"/>
                <a:ea typeface="+mj-ea"/>
              </a:rPr>
              <a:t>2</a:t>
            </a:r>
            <a:endParaRPr lang="ko-KR" altLang="en-US" sz="2667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3C05E91-B7E0-DE41-CD93-9C5141950520}"/>
              </a:ext>
            </a:extLst>
          </p:cNvPr>
          <p:cNvSpPr/>
          <p:nvPr/>
        </p:nvSpPr>
        <p:spPr>
          <a:xfrm>
            <a:off x="4377648" y="1540552"/>
            <a:ext cx="839140" cy="8391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67" b="1" dirty="0">
                <a:solidFill>
                  <a:schemeClr val="accent6"/>
                </a:solidFill>
                <a:latin typeface="+mj-ea"/>
                <a:ea typeface="+mj-ea"/>
              </a:rPr>
              <a:t>1</a:t>
            </a:r>
            <a:endParaRPr lang="ko-KR" altLang="en-US" sz="2667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A2EEEB-7736-E4D6-DCF8-57E79CFF2D92}"/>
              </a:ext>
            </a:extLst>
          </p:cNvPr>
          <p:cNvCxnSpPr>
            <a:cxnSpLocks/>
          </p:cNvCxnSpPr>
          <p:nvPr/>
        </p:nvCxnSpPr>
        <p:spPr>
          <a:xfrm>
            <a:off x="3881120" y="909321"/>
            <a:ext cx="0" cy="496303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16">
            <a:extLst>
              <a:ext uri="{FF2B5EF4-FFF2-40B4-BE49-F238E27FC236}">
                <a16:creationId xmlns:a16="http://schemas.microsoft.com/office/drawing/2014/main" id="{64070E4D-AA3D-EF22-C600-E3A53E6B71C6}"/>
              </a:ext>
            </a:extLst>
          </p:cNvPr>
          <p:cNvSpPr/>
          <p:nvPr/>
        </p:nvSpPr>
        <p:spPr>
          <a:xfrm flipV="1">
            <a:off x="5519194" y="1604526"/>
            <a:ext cx="4873735" cy="7215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모서리가 둥근 직사각형 16">
            <a:extLst>
              <a:ext uri="{FF2B5EF4-FFF2-40B4-BE49-F238E27FC236}">
                <a16:creationId xmlns:a16="http://schemas.microsoft.com/office/drawing/2014/main" id="{4F5EB823-D900-EB94-561E-71EE41381C62}"/>
              </a:ext>
            </a:extLst>
          </p:cNvPr>
          <p:cNvSpPr/>
          <p:nvPr/>
        </p:nvSpPr>
        <p:spPr>
          <a:xfrm flipV="1">
            <a:off x="5548786" y="2553779"/>
            <a:ext cx="4873735" cy="7215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모서리가 둥근 직사각형 16">
            <a:extLst>
              <a:ext uri="{FF2B5EF4-FFF2-40B4-BE49-F238E27FC236}">
                <a16:creationId xmlns:a16="http://schemas.microsoft.com/office/drawing/2014/main" id="{F49FE80C-42EF-B4A7-8D87-E4F8CFCF2C5E}"/>
              </a:ext>
            </a:extLst>
          </p:cNvPr>
          <p:cNvSpPr/>
          <p:nvPr/>
        </p:nvSpPr>
        <p:spPr>
          <a:xfrm flipV="1">
            <a:off x="5503741" y="3565419"/>
            <a:ext cx="4873735" cy="7215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9616F5-5160-541E-0F40-FEA2B6BAC75A}"/>
              </a:ext>
            </a:extLst>
          </p:cNvPr>
          <p:cNvSpPr/>
          <p:nvPr/>
        </p:nvSpPr>
        <p:spPr>
          <a:xfrm>
            <a:off x="261006" y="276909"/>
            <a:ext cx="11666361" cy="6328412"/>
          </a:xfrm>
          <a:prstGeom prst="rect">
            <a:avLst/>
          </a:prstGeom>
          <a:noFill/>
          <a:ln w="1270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EC2D6-8BFD-A144-E28A-5CD9FBBDC491}"/>
              </a:ext>
            </a:extLst>
          </p:cNvPr>
          <p:cNvSpPr txBox="1"/>
          <p:nvPr/>
        </p:nvSpPr>
        <p:spPr>
          <a:xfrm>
            <a:off x="5814910" y="805455"/>
            <a:ext cx="300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지난 발표 피드백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80596-FEB5-E74E-7061-2EDB5E692B55}"/>
              </a:ext>
            </a:extLst>
          </p:cNvPr>
          <p:cNvSpPr txBox="1"/>
          <p:nvPr/>
        </p:nvSpPr>
        <p:spPr>
          <a:xfrm>
            <a:off x="5791759" y="1730582"/>
            <a:ext cx="458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시스템 </a:t>
            </a:r>
            <a:r>
              <a:rPr lang="ko-KR" altLang="en-US" sz="2400" b="1" dirty="0" err="1">
                <a:latin typeface="+mj-ea"/>
                <a:ea typeface="+mj-ea"/>
              </a:rPr>
              <a:t>블록다이어그램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EB217-E6F9-3C36-B45D-A2EB0CD4B7BD}"/>
              </a:ext>
            </a:extLst>
          </p:cNvPr>
          <p:cNvSpPr txBox="1"/>
          <p:nvPr/>
        </p:nvSpPr>
        <p:spPr>
          <a:xfrm>
            <a:off x="5782939" y="2673073"/>
            <a:ext cx="361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부품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F32DF-F296-E078-3276-6E1C1E1CB243}"/>
              </a:ext>
            </a:extLst>
          </p:cNvPr>
          <p:cNvSpPr txBox="1"/>
          <p:nvPr/>
        </p:nvSpPr>
        <p:spPr>
          <a:xfrm>
            <a:off x="5569465" y="3701548"/>
            <a:ext cx="450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>
              <a:buSzPts val="1800"/>
            </a:pPr>
            <a:r>
              <a:rPr lang="ko-KR" altLang="en-US" sz="2400" b="1" dirty="0">
                <a:latin typeface="+mj-ea"/>
                <a:ea typeface="+mj-ea"/>
              </a:rPr>
              <a:t>이전 발표 대비 수정된 부분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B28E3221-6C9D-9457-7D6A-CF17B381076E}"/>
              </a:ext>
            </a:extLst>
          </p:cNvPr>
          <p:cNvSpPr/>
          <p:nvPr/>
        </p:nvSpPr>
        <p:spPr>
          <a:xfrm rot="5400000">
            <a:off x="236490" y="153233"/>
            <a:ext cx="1552857" cy="1662952"/>
          </a:xfrm>
          <a:prstGeom prst="triangle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F3A3DD-4DA7-CEBF-DE57-0410EE497749}"/>
              </a:ext>
            </a:extLst>
          </p:cNvPr>
          <p:cNvSpPr/>
          <p:nvPr/>
        </p:nvSpPr>
        <p:spPr>
          <a:xfrm>
            <a:off x="4377648" y="4397550"/>
            <a:ext cx="839140" cy="8391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67" b="1" dirty="0">
                <a:solidFill>
                  <a:schemeClr val="accent6"/>
                </a:solidFill>
                <a:latin typeface="+mj-ea"/>
                <a:ea typeface="+mj-ea"/>
              </a:rPr>
              <a:t>4</a:t>
            </a:r>
            <a:endParaRPr lang="ko-KR" altLang="en-US" sz="2667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5" name="모서리가 둥근 직사각형 16">
            <a:extLst>
              <a:ext uri="{FF2B5EF4-FFF2-40B4-BE49-F238E27FC236}">
                <a16:creationId xmlns:a16="http://schemas.microsoft.com/office/drawing/2014/main" id="{428090C6-AC19-F102-DDC3-6B609D0C0570}"/>
              </a:ext>
            </a:extLst>
          </p:cNvPr>
          <p:cNvSpPr/>
          <p:nvPr/>
        </p:nvSpPr>
        <p:spPr>
          <a:xfrm flipV="1">
            <a:off x="5503741" y="4536437"/>
            <a:ext cx="4873735" cy="7215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C23219-7423-5543-55F6-3954FFC08C1A}"/>
              </a:ext>
            </a:extLst>
          </p:cNvPr>
          <p:cNvSpPr/>
          <p:nvPr/>
        </p:nvSpPr>
        <p:spPr>
          <a:xfrm>
            <a:off x="4377648" y="5327899"/>
            <a:ext cx="839140" cy="8391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67" b="1" dirty="0">
                <a:solidFill>
                  <a:schemeClr val="accent6"/>
                </a:solidFill>
                <a:latin typeface="+mj-ea"/>
                <a:ea typeface="+mj-ea"/>
              </a:rPr>
              <a:t>5</a:t>
            </a:r>
            <a:endParaRPr lang="ko-KR" altLang="en-US" sz="2667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8" name="모서리가 둥근 직사각형 16">
            <a:extLst>
              <a:ext uri="{FF2B5EF4-FFF2-40B4-BE49-F238E27FC236}">
                <a16:creationId xmlns:a16="http://schemas.microsoft.com/office/drawing/2014/main" id="{EA8B6E62-5487-C2BF-4051-C3F646E06B42}"/>
              </a:ext>
            </a:extLst>
          </p:cNvPr>
          <p:cNvSpPr/>
          <p:nvPr/>
        </p:nvSpPr>
        <p:spPr>
          <a:xfrm flipV="1">
            <a:off x="5503741" y="5466786"/>
            <a:ext cx="4873735" cy="7215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F43629-598E-3187-10D9-204EC14E5C73}"/>
              </a:ext>
            </a:extLst>
          </p:cNvPr>
          <p:cNvSpPr txBox="1"/>
          <p:nvPr/>
        </p:nvSpPr>
        <p:spPr>
          <a:xfrm>
            <a:off x="5519194" y="4666367"/>
            <a:ext cx="450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>
              <a:buSzPts val="1800"/>
            </a:pPr>
            <a:r>
              <a:rPr lang="ko-KR" altLang="en-US" sz="2400" b="1" dirty="0">
                <a:latin typeface="+mj-ea"/>
                <a:ea typeface="+mj-ea"/>
              </a:rPr>
              <a:t>현재 진행 정도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2CB1EC-A4A1-2096-E31F-B87EFA79F3CB}"/>
              </a:ext>
            </a:extLst>
          </p:cNvPr>
          <p:cNvSpPr txBox="1"/>
          <p:nvPr/>
        </p:nvSpPr>
        <p:spPr>
          <a:xfrm>
            <a:off x="5527845" y="5596716"/>
            <a:ext cx="450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96">
              <a:buSzPts val="1800"/>
            </a:pPr>
            <a:r>
              <a:rPr lang="ko-KR" altLang="en-US" sz="2400" b="1" dirty="0">
                <a:latin typeface="+mj-ea"/>
                <a:ea typeface="+mj-ea"/>
              </a:rPr>
              <a:t>향후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374339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2. </a:t>
            </a:r>
            <a:r>
              <a:rPr lang="ko" altLang="en-US" sz="4000" b="1" dirty="0">
                <a:solidFill>
                  <a:schemeClr val="accent6">
                    <a:lumMod val="50000"/>
                  </a:schemeClr>
                </a:solidFill>
              </a:rPr>
              <a:t>부품 선정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256;p37">
            <a:extLst>
              <a:ext uri="{FF2B5EF4-FFF2-40B4-BE49-F238E27FC236}">
                <a16:creationId xmlns:a16="http://schemas.microsoft.com/office/drawing/2014/main" id="{5FECB30D-44DF-E580-807F-D75AE80ECC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467" y="1947001"/>
            <a:ext cx="3999832" cy="29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1F356-437C-3EF5-1BE8-EB9A409127C4}"/>
              </a:ext>
            </a:extLst>
          </p:cNvPr>
          <p:cNvSpPr txBox="1"/>
          <p:nvPr/>
        </p:nvSpPr>
        <p:spPr>
          <a:xfrm>
            <a:off x="5581893" y="5520697"/>
            <a:ext cx="168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RPM</a:t>
            </a:r>
            <a:r>
              <a:rPr lang="ko-KR" altLang="en-US" dirty="0"/>
              <a:t>측정기</a:t>
            </a:r>
          </a:p>
        </p:txBody>
      </p:sp>
    </p:spTree>
    <p:extLst>
      <p:ext uri="{BB962C8B-B14F-4D97-AF65-F5344CB8AC3E}">
        <p14:creationId xmlns:p14="http://schemas.microsoft.com/office/powerpoint/2010/main" val="214010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806AA-6C7C-4BCD-8BD9-7117128B7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71" y="1964984"/>
            <a:ext cx="9491241" cy="238760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Part 3. </a:t>
            </a:r>
            <a:r>
              <a:rPr lang="ko" altLang="ko-KR" sz="4000" b="1" dirty="0"/>
              <a:t>이전발표 대비 수정된 부분</a:t>
            </a:r>
            <a:endParaRPr lang="ko-KR" altLang="en-US" sz="40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147DC6-5471-4DB8-B510-6C93B3ECC00C}"/>
              </a:ext>
            </a:extLst>
          </p:cNvPr>
          <p:cNvCxnSpPr>
            <a:cxnSpLocks/>
          </p:cNvCxnSpPr>
          <p:nvPr/>
        </p:nvCxnSpPr>
        <p:spPr>
          <a:xfrm>
            <a:off x="0" y="4500977"/>
            <a:ext cx="1091065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51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3. </a:t>
            </a:r>
            <a:r>
              <a:rPr lang="ko" altLang="en-US" sz="3600" b="1" dirty="0">
                <a:solidFill>
                  <a:schemeClr val="accent6">
                    <a:lumMod val="50000"/>
                  </a:schemeClr>
                </a:solidFill>
              </a:rPr>
              <a:t>이전발표 대비 수정된 부분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267;p39">
            <a:extLst>
              <a:ext uri="{FF2B5EF4-FFF2-40B4-BE49-F238E27FC236}">
                <a16:creationId xmlns:a16="http://schemas.microsoft.com/office/drawing/2014/main" id="{08DD186C-99A5-488B-C19F-C702C76B1D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0000" y="274082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177796" indent="0">
              <a:buSzPts val="1500"/>
              <a:buNone/>
            </a:pPr>
            <a:r>
              <a:rPr lang="en-US" altLang="ko" sz="2400" dirty="0"/>
              <a:t>1. </a:t>
            </a:r>
            <a:r>
              <a:rPr lang="ko" altLang="en-US" sz="2400" dirty="0"/>
              <a:t>가속도 센서 </a:t>
            </a:r>
            <a:r>
              <a:rPr lang="en-US" altLang="ko" sz="2400" dirty="0"/>
              <a:t>-&gt; RPM </a:t>
            </a:r>
            <a:r>
              <a:rPr lang="ko" altLang="en-US" sz="2400" dirty="0"/>
              <a:t>센서</a:t>
            </a:r>
            <a:endParaRPr lang="en-US" altLang="ko" sz="2400" dirty="0"/>
          </a:p>
          <a:p>
            <a:pPr marL="177796" indent="0">
              <a:buSzPts val="1500"/>
              <a:buNone/>
            </a:pPr>
            <a:endParaRPr lang="en-US" sz="2400" dirty="0"/>
          </a:p>
          <a:p>
            <a:pPr marL="177796" indent="0">
              <a:buSzPts val="1500"/>
              <a:buNone/>
            </a:pPr>
            <a:r>
              <a:rPr lang="en-US" sz="2400" dirty="0"/>
              <a:t> </a:t>
            </a:r>
            <a:endParaRPr sz="2400" dirty="0"/>
          </a:p>
          <a:p>
            <a:pPr marL="0" indent="0">
              <a:spcBef>
                <a:spcPts val="1600"/>
              </a:spcBef>
              <a:buNone/>
            </a:pPr>
            <a:endParaRPr sz="2000" dirty="0"/>
          </a:p>
          <a:p>
            <a:pPr indent="-431789">
              <a:spcBef>
                <a:spcPts val="1600"/>
              </a:spcBef>
              <a:buSzPts val="1500"/>
              <a:buAutoNum type="arabicPeriod"/>
            </a:pPr>
            <a:endParaRPr sz="2000" dirty="0"/>
          </a:p>
          <a:p>
            <a:pPr marL="0" indent="0">
              <a:spcBef>
                <a:spcPts val="1600"/>
              </a:spcBef>
              <a:buNone/>
            </a:pPr>
            <a:endParaRPr sz="2000" dirty="0"/>
          </a:p>
          <a:p>
            <a:pPr indent="-431789">
              <a:spcBef>
                <a:spcPts val="1600"/>
              </a:spcBef>
              <a:buSzPts val="15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31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3. </a:t>
            </a:r>
            <a:r>
              <a:rPr lang="ko" altLang="en-US" sz="3600" b="1" dirty="0">
                <a:solidFill>
                  <a:schemeClr val="accent6">
                    <a:lumMod val="50000"/>
                  </a:schemeClr>
                </a:solidFill>
              </a:rPr>
              <a:t>이전발표 대비 수정된 부분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267;p39">
            <a:extLst>
              <a:ext uri="{FF2B5EF4-FFF2-40B4-BE49-F238E27FC236}">
                <a16:creationId xmlns:a16="http://schemas.microsoft.com/office/drawing/2014/main" id="{08DD186C-99A5-488B-C19F-C702C76B1D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0000" y="2740821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177796" indent="0">
              <a:buSzPts val="1500"/>
              <a:buNone/>
            </a:pPr>
            <a:r>
              <a:rPr lang="en-US" altLang="ko" sz="2400" dirty="0"/>
              <a:t>1. </a:t>
            </a:r>
            <a:r>
              <a:rPr lang="ko" altLang="en-US" sz="2400" dirty="0"/>
              <a:t>가속도 센서 </a:t>
            </a:r>
            <a:r>
              <a:rPr lang="en-US" altLang="ko" sz="2400" dirty="0"/>
              <a:t>-&gt; RPM </a:t>
            </a:r>
            <a:r>
              <a:rPr lang="ko" altLang="en-US" sz="2400" dirty="0"/>
              <a:t>센서</a:t>
            </a:r>
            <a:endParaRPr lang="en-US" altLang="ko" sz="2400" dirty="0"/>
          </a:p>
          <a:p>
            <a:pPr marL="177796" indent="0">
              <a:buSzPts val="1500"/>
              <a:buNone/>
            </a:pPr>
            <a:endParaRPr lang="en-US" altLang="ko" sz="2400" dirty="0"/>
          </a:p>
          <a:p>
            <a:pPr marL="177796" indent="0">
              <a:buSzPts val="1500"/>
              <a:buNone/>
            </a:pPr>
            <a:r>
              <a:rPr lang="en-US" sz="2400" dirty="0"/>
              <a:t>2. Tool box</a:t>
            </a:r>
          </a:p>
          <a:p>
            <a:pPr marL="177796" indent="0">
              <a:buSzPts val="1500"/>
              <a:buNone/>
            </a:pPr>
            <a:r>
              <a:rPr lang="en-US" sz="2400" dirty="0"/>
              <a:t> </a:t>
            </a:r>
            <a:endParaRPr sz="2400" dirty="0"/>
          </a:p>
          <a:p>
            <a:pPr marL="0" indent="0">
              <a:spcBef>
                <a:spcPts val="1600"/>
              </a:spcBef>
              <a:buNone/>
            </a:pPr>
            <a:endParaRPr sz="2000" dirty="0"/>
          </a:p>
          <a:p>
            <a:pPr indent="-431789">
              <a:spcBef>
                <a:spcPts val="1600"/>
              </a:spcBef>
              <a:buSzPts val="1500"/>
              <a:buAutoNum type="arabicPeriod"/>
            </a:pPr>
            <a:endParaRPr sz="2000" dirty="0"/>
          </a:p>
          <a:p>
            <a:pPr marL="0" indent="0">
              <a:spcBef>
                <a:spcPts val="1600"/>
              </a:spcBef>
              <a:buNone/>
            </a:pPr>
            <a:endParaRPr sz="2000" dirty="0"/>
          </a:p>
          <a:p>
            <a:pPr indent="-431789">
              <a:spcBef>
                <a:spcPts val="1600"/>
              </a:spcBef>
              <a:buSzPts val="15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749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806AA-6C7C-4BCD-8BD9-7117128B7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17631" y="1988133"/>
            <a:ext cx="9491241" cy="238760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Part 4. </a:t>
            </a:r>
            <a:r>
              <a:rPr lang="ko" altLang="ko-KR" sz="4400" b="1" dirty="0"/>
              <a:t>현재 진행 정도</a:t>
            </a:r>
            <a:endParaRPr lang="ko-KR" altLang="en-US" sz="40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147DC6-5471-4DB8-B510-6C93B3ECC00C}"/>
              </a:ext>
            </a:extLst>
          </p:cNvPr>
          <p:cNvCxnSpPr>
            <a:cxnSpLocks/>
          </p:cNvCxnSpPr>
          <p:nvPr/>
        </p:nvCxnSpPr>
        <p:spPr>
          <a:xfrm>
            <a:off x="0" y="4500977"/>
            <a:ext cx="1091065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5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진행 정도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977A4-4FB0-0615-1BE7-2162CB967B7A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BDB017-EDD7-752A-2B0F-A693B19D1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19" t="6352" r="22022" b="12734"/>
          <a:stretch/>
        </p:blipFill>
        <p:spPr>
          <a:xfrm>
            <a:off x="2120096" y="1538039"/>
            <a:ext cx="7033550" cy="51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66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진행 정도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977A4-4FB0-0615-1BE7-2162CB967B7A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D2300B-6DEA-382C-55F6-0BBD4A0C8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387" r="21077" b="6448"/>
          <a:stretch/>
        </p:blipFill>
        <p:spPr>
          <a:xfrm>
            <a:off x="295863" y="2186478"/>
            <a:ext cx="5484981" cy="40372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CA8888-48B6-99B6-98CF-9E5B66493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6" b="19386"/>
          <a:stretch/>
        </p:blipFill>
        <p:spPr>
          <a:xfrm>
            <a:off x="5384727" y="2200022"/>
            <a:ext cx="6676094" cy="403726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29465DE-74E9-D43D-5631-9B3DC1326D52}"/>
              </a:ext>
            </a:extLst>
          </p:cNvPr>
          <p:cNvCxnSpPr>
            <a:cxnSpLocks/>
          </p:cNvCxnSpPr>
          <p:nvPr/>
        </p:nvCxnSpPr>
        <p:spPr>
          <a:xfrm>
            <a:off x="5442601" y="1839517"/>
            <a:ext cx="0" cy="4850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5AB533-61F8-407E-BF76-C813CFF17BFB}"/>
              </a:ext>
            </a:extLst>
          </p:cNvPr>
          <p:cNvSpPr/>
          <p:nvPr/>
        </p:nvSpPr>
        <p:spPr>
          <a:xfrm>
            <a:off x="694482" y="3429001"/>
            <a:ext cx="368298" cy="291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99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진행 정도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977A4-4FB0-0615-1BE7-2162CB967B7A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D2300B-6DEA-382C-55F6-0BBD4A0C8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387" r="21077" b="6448"/>
          <a:stretch/>
        </p:blipFill>
        <p:spPr>
          <a:xfrm>
            <a:off x="295863" y="2186478"/>
            <a:ext cx="5484981" cy="40372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CA8888-48B6-99B6-98CF-9E5B66493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6" b="19386"/>
          <a:stretch/>
        </p:blipFill>
        <p:spPr>
          <a:xfrm>
            <a:off x="5384727" y="2200022"/>
            <a:ext cx="6676094" cy="403726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29465DE-74E9-D43D-5631-9B3DC1326D52}"/>
              </a:ext>
            </a:extLst>
          </p:cNvPr>
          <p:cNvCxnSpPr>
            <a:cxnSpLocks/>
          </p:cNvCxnSpPr>
          <p:nvPr/>
        </p:nvCxnSpPr>
        <p:spPr>
          <a:xfrm>
            <a:off x="5442601" y="1839517"/>
            <a:ext cx="0" cy="4850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5AB533-61F8-407E-BF76-C813CFF17BFB}"/>
              </a:ext>
            </a:extLst>
          </p:cNvPr>
          <p:cNvSpPr/>
          <p:nvPr/>
        </p:nvSpPr>
        <p:spPr>
          <a:xfrm>
            <a:off x="694482" y="3429001"/>
            <a:ext cx="368298" cy="291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9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진행 정도 </a:t>
            </a:r>
            <a:r>
              <a:rPr lang="en-US" altLang="ko-KR" sz="3600" b="1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3600" b="1" dirty="0" err="1">
                <a:solidFill>
                  <a:schemeClr val="accent6">
                    <a:lumMod val="50000"/>
                  </a:schemeClr>
                </a:solidFill>
              </a:rPr>
              <a:t>라즈베리파이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977A4-4FB0-0615-1BE7-2162CB967B7A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2A844C-83E7-692D-7407-684991E6B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1"/>
          <a:stretch/>
        </p:blipFill>
        <p:spPr>
          <a:xfrm>
            <a:off x="4803659" y="1604563"/>
            <a:ext cx="7192406" cy="50335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E5D6C8-5054-9D52-D231-D8D72342A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13" r="9993"/>
          <a:stretch/>
        </p:blipFill>
        <p:spPr>
          <a:xfrm>
            <a:off x="1504897" y="1604563"/>
            <a:ext cx="3298762" cy="49232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AF4357-3191-73C9-CE97-1F39338847DB}"/>
              </a:ext>
            </a:extLst>
          </p:cNvPr>
          <p:cNvSpPr/>
          <p:nvPr/>
        </p:nvSpPr>
        <p:spPr>
          <a:xfrm>
            <a:off x="1504897" y="2450897"/>
            <a:ext cx="1533457" cy="791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468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진행 정도 </a:t>
            </a:r>
            <a:r>
              <a:rPr lang="en-US" altLang="ko-KR" sz="3600" b="1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3600" b="1" dirty="0" err="1">
                <a:solidFill>
                  <a:schemeClr val="accent6">
                    <a:lumMod val="50000"/>
                  </a:schemeClr>
                </a:solidFill>
              </a:rPr>
              <a:t>아두이노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3" name="Google Shape;278;p41">
            <a:extLst>
              <a:ext uri="{FF2B5EF4-FFF2-40B4-BE49-F238E27FC236}">
                <a16:creationId xmlns:a16="http://schemas.microsoft.com/office/drawing/2014/main" id="{0D433363-E5E8-E5B8-09E5-B51F6CE709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6348"/>
          <a:stretch/>
        </p:blipFill>
        <p:spPr>
          <a:xfrm>
            <a:off x="7415794" y="156260"/>
            <a:ext cx="4527182" cy="187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9;p41">
            <a:extLst>
              <a:ext uri="{FF2B5EF4-FFF2-40B4-BE49-F238E27FC236}">
                <a16:creationId xmlns:a16="http://schemas.microsoft.com/office/drawing/2014/main" id="{96CCE599-AFD2-DBFB-3D30-C9CE7D9430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4873"/>
          <a:stretch/>
        </p:blipFill>
        <p:spPr>
          <a:xfrm>
            <a:off x="7415794" y="1975298"/>
            <a:ext cx="4527182" cy="478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EE756F-9361-D301-0481-5EFDC85F35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13" r="9993"/>
          <a:stretch/>
        </p:blipFill>
        <p:spPr>
          <a:xfrm>
            <a:off x="1767517" y="1709077"/>
            <a:ext cx="3321317" cy="49568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8C041-6E78-9124-1CAB-3CE46DF60D21}"/>
              </a:ext>
            </a:extLst>
          </p:cNvPr>
          <p:cNvSpPr/>
          <p:nvPr/>
        </p:nvSpPr>
        <p:spPr>
          <a:xfrm>
            <a:off x="3264062" y="2571225"/>
            <a:ext cx="1519974" cy="857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B460EA-9EEE-C093-25FE-542CD9CEC13F}"/>
              </a:ext>
            </a:extLst>
          </p:cNvPr>
          <p:cNvSpPr/>
          <p:nvPr/>
        </p:nvSpPr>
        <p:spPr>
          <a:xfrm>
            <a:off x="3259924" y="4910024"/>
            <a:ext cx="1524112" cy="1770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2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806AA-6C7C-4BCD-8BD9-7117128B7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042" y="201128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Part 0. </a:t>
            </a:r>
            <a:r>
              <a:rPr lang="ko-KR" altLang="en-US" sz="5400" b="1" dirty="0">
                <a:latin typeface="+mj-ea"/>
                <a:ea typeface="+mj-ea"/>
              </a:rPr>
              <a:t>지난 발표 피드백</a:t>
            </a:r>
            <a:endParaRPr lang="ko-KR" altLang="en-US" sz="54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147DC6-5471-4DB8-B510-6C93B3ECC00C}"/>
              </a:ext>
            </a:extLst>
          </p:cNvPr>
          <p:cNvCxnSpPr>
            <a:cxnSpLocks/>
          </p:cNvCxnSpPr>
          <p:nvPr/>
        </p:nvCxnSpPr>
        <p:spPr>
          <a:xfrm>
            <a:off x="0" y="4500977"/>
            <a:ext cx="1091065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84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진행 정도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3200" b="1" dirty="0" err="1">
                <a:solidFill>
                  <a:schemeClr val="accent6">
                    <a:lumMod val="50000"/>
                  </a:schemeClr>
                </a:solidFill>
              </a:rPr>
              <a:t>아두이노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977A4-4FB0-0615-1BE7-2162CB967B7A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3" name="Google Shape;285;p42">
            <a:extLst>
              <a:ext uri="{FF2B5EF4-FFF2-40B4-BE49-F238E27FC236}">
                <a16:creationId xmlns:a16="http://schemas.microsoft.com/office/drawing/2014/main" id="{E6352AC8-50B0-BE34-7AB3-3D1C01A442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01" y="2359526"/>
            <a:ext cx="8063833" cy="352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6;p42">
            <a:extLst>
              <a:ext uri="{FF2B5EF4-FFF2-40B4-BE49-F238E27FC236}">
                <a16:creationId xmlns:a16="http://schemas.microsoft.com/office/drawing/2014/main" id="{93E628B3-69AD-D2F7-B896-207568CA9B5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600" y="5165333"/>
            <a:ext cx="2736264" cy="121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44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진행 정도 </a:t>
            </a:r>
            <a:r>
              <a:rPr lang="en-US" altLang="ko-KR" sz="3600" b="1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" altLang="en-US" sz="3600" b="1" dirty="0">
                <a:solidFill>
                  <a:schemeClr val="accent6">
                    <a:lumMod val="50000"/>
                  </a:schemeClr>
                </a:solidFill>
              </a:rPr>
              <a:t>파이어베이스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3" name="Google Shape;298;p44">
            <a:extLst>
              <a:ext uri="{FF2B5EF4-FFF2-40B4-BE49-F238E27FC236}">
                <a16:creationId xmlns:a16="http://schemas.microsoft.com/office/drawing/2014/main" id="{11769379-3C8B-9A33-C2B6-6056315886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116" y="1839517"/>
            <a:ext cx="4825864" cy="468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79C355-6ED9-F8C3-E80B-2B4611CCE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13" r="9993"/>
          <a:stretch/>
        </p:blipFill>
        <p:spPr>
          <a:xfrm>
            <a:off x="1771115" y="1604559"/>
            <a:ext cx="3298762" cy="49232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636E-515D-601B-9484-1EA9520592D9}"/>
              </a:ext>
            </a:extLst>
          </p:cNvPr>
          <p:cNvSpPr/>
          <p:nvPr/>
        </p:nvSpPr>
        <p:spPr>
          <a:xfrm>
            <a:off x="3183226" y="3787683"/>
            <a:ext cx="1666566" cy="110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1B500-9E96-FDC0-C807-5622B37A9043}"/>
              </a:ext>
            </a:extLst>
          </p:cNvPr>
          <p:cNvSpPr/>
          <p:nvPr/>
        </p:nvSpPr>
        <p:spPr>
          <a:xfrm>
            <a:off x="3171114" y="5504462"/>
            <a:ext cx="1666566" cy="110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31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진행 정도 </a:t>
            </a:r>
            <a:r>
              <a:rPr lang="en-US" altLang="ko-KR" sz="3600" b="1" dirty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sz="3600" b="1" dirty="0" err="1">
                <a:solidFill>
                  <a:schemeClr val="accent6">
                    <a:lumMod val="50000"/>
                  </a:schemeClr>
                </a:solidFill>
              </a:rPr>
              <a:t>앱인벤터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5" name="Google Shape;304;p45">
            <a:extLst>
              <a:ext uri="{FF2B5EF4-FFF2-40B4-BE49-F238E27FC236}">
                <a16:creationId xmlns:a16="http://schemas.microsoft.com/office/drawing/2014/main" id="{A897BD7B-3568-BF97-894B-AE9D006E2B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895" y="3099959"/>
            <a:ext cx="2576255" cy="190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6;p45">
            <a:extLst>
              <a:ext uri="{FF2B5EF4-FFF2-40B4-BE49-F238E27FC236}">
                <a16:creationId xmlns:a16="http://schemas.microsoft.com/office/drawing/2014/main" id="{91D44EC0-FF70-E302-3B54-85564FD76B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058" y="2279740"/>
            <a:ext cx="3338943" cy="39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05FAE99-548A-7725-6627-DE6CB9B04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85" y="3452032"/>
            <a:ext cx="1997104" cy="92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6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현재 진행 정도 </a:t>
            </a:r>
            <a:r>
              <a:rPr lang="en-US" altLang="ko-KR" sz="3600" b="1" dirty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ko-KR" altLang="en-US" sz="3600" b="1" dirty="0" err="1">
                <a:solidFill>
                  <a:schemeClr val="accent6">
                    <a:lumMod val="50000"/>
                  </a:schemeClr>
                </a:solidFill>
              </a:rPr>
              <a:t>앱인벤터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3" name="Google Shape;312;p46">
            <a:extLst>
              <a:ext uri="{FF2B5EF4-FFF2-40B4-BE49-F238E27FC236}">
                <a16:creationId xmlns:a16="http://schemas.microsoft.com/office/drawing/2014/main" id="{2911A40B-2256-7BB0-423E-423159D350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950" y="1675545"/>
            <a:ext cx="2002262" cy="469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5;p45">
            <a:extLst>
              <a:ext uri="{FF2B5EF4-FFF2-40B4-BE49-F238E27FC236}">
                <a16:creationId xmlns:a16="http://schemas.microsoft.com/office/drawing/2014/main" id="{7D85237F-9230-C969-BE34-724283F5A3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684" y="2070590"/>
            <a:ext cx="3316412" cy="3906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7530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806AA-6C7C-4BCD-8BD9-7117128B7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17631" y="1988133"/>
            <a:ext cx="9491241" cy="2387600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Part 5. </a:t>
            </a:r>
            <a:r>
              <a:rPr lang="ko" altLang="ko-KR" sz="4800" b="1" dirty="0"/>
              <a:t>향후 </a:t>
            </a:r>
            <a:r>
              <a:rPr lang="ko-KR" altLang="en-US" sz="4800" b="1" dirty="0"/>
              <a:t>진행 </a:t>
            </a:r>
            <a:r>
              <a:rPr lang="ko" altLang="ko-KR" sz="4800" b="1" dirty="0"/>
              <a:t>계획</a:t>
            </a:r>
            <a:endParaRPr lang="ko-KR" altLang="en-US" sz="40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147DC6-5471-4DB8-B510-6C93B3ECC00C}"/>
              </a:ext>
            </a:extLst>
          </p:cNvPr>
          <p:cNvCxnSpPr>
            <a:cxnSpLocks/>
          </p:cNvCxnSpPr>
          <p:nvPr/>
        </p:nvCxnSpPr>
        <p:spPr>
          <a:xfrm>
            <a:off x="0" y="4500977"/>
            <a:ext cx="1091065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08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40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5. 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</a:rPr>
              <a:t>향후 진행 계획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692273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671F-84A5-82AB-B257-70959E0E5B73}"/>
              </a:ext>
            </a:extLst>
          </p:cNvPr>
          <p:cNvSpPr txBox="1"/>
          <p:nvPr/>
        </p:nvSpPr>
        <p:spPr>
          <a:xfrm>
            <a:off x="3038354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23FB2B-BDA2-29A5-4E7E-13AC8202A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6" t="2665" r="146" b="3355"/>
          <a:stretch/>
        </p:blipFill>
        <p:spPr>
          <a:xfrm>
            <a:off x="3341085" y="1549196"/>
            <a:ext cx="5276910" cy="502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8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555E58F-B785-3959-11B7-1D8F843D5699}"/>
              </a:ext>
            </a:extLst>
          </p:cNvPr>
          <p:cNvSpPr/>
          <p:nvPr/>
        </p:nvSpPr>
        <p:spPr>
          <a:xfrm rot="16200000">
            <a:off x="3931366" y="-2189173"/>
            <a:ext cx="8264324" cy="11933280"/>
          </a:xfrm>
          <a:prstGeom prst="triangle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4346745" y="2775859"/>
            <a:ext cx="7966000" cy="21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ko" altLang="ko-KR" sz="5400" b="1" dirty="0"/>
              <a:t>감사합니다</a:t>
            </a:r>
            <a:endParaRPr sz="7200" b="1" dirty="0">
              <a:latin typeface="+mj-ea"/>
            </a:endParaRPr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CD4BE286-E489-058D-9390-FE7400476FE8}"/>
              </a:ext>
            </a:extLst>
          </p:cNvPr>
          <p:cNvSpPr/>
          <p:nvPr/>
        </p:nvSpPr>
        <p:spPr>
          <a:xfrm rot="16200000">
            <a:off x="7829162" y="3408309"/>
            <a:ext cx="283535" cy="310009"/>
          </a:xfrm>
          <a:prstGeom prst="corner">
            <a:avLst>
              <a:gd name="adj1" fmla="val 10000"/>
              <a:gd name="adj2" fmla="val 1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 도형 3">
            <a:extLst>
              <a:ext uri="{FF2B5EF4-FFF2-40B4-BE49-F238E27FC236}">
                <a16:creationId xmlns:a16="http://schemas.microsoft.com/office/drawing/2014/main" id="{61861058-7A55-96D2-7371-AFC8A2BB8828}"/>
              </a:ext>
            </a:extLst>
          </p:cNvPr>
          <p:cNvSpPr/>
          <p:nvPr/>
        </p:nvSpPr>
        <p:spPr>
          <a:xfrm rot="5400000">
            <a:off x="4204977" y="2620854"/>
            <a:ext cx="283535" cy="310009"/>
          </a:xfrm>
          <a:prstGeom prst="corner">
            <a:avLst>
              <a:gd name="adj1" fmla="val 10000"/>
              <a:gd name="adj2" fmla="val 10000"/>
            </a:avLst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82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0. </a:t>
            </a:r>
            <a:r>
              <a:rPr lang="ko" altLang="en-US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지난 발표 피드백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796746" y="1990002"/>
            <a:ext cx="9385200" cy="451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479988" indent="-131230">
              <a:buClr>
                <a:schemeClr val="lt1"/>
              </a:buClr>
              <a:buSzPts val="1550"/>
              <a:buFont typeface="Arial"/>
              <a:buChar char="●"/>
            </a:pPr>
            <a:r>
              <a:rPr lang="ko" altLang="en-US" sz="2443" b="1" dirty="0"/>
              <a:t> 조교님의 코멘트 </a:t>
            </a:r>
            <a:r>
              <a:rPr lang="en-US" altLang="ko" sz="2443" b="1" dirty="0"/>
              <a:t>:</a:t>
            </a:r>
            <a:endParaRPr sz="3200" dirty="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>
              <a:spcBef>
                <a:spcPts val="2800"/>
              </a:spcBef>
              <a:buNone/>
            </a:pPr>
            <a:r>
              <a:rPr lang="ko" altLang="en-US" sz="2400" dirty="0">
                <a:latin typeface="Arial"/>
                <a:ea typeface="Arial"/>
                <a:cs typeface="Arial"/>
                <a:sym typeface="Arial"/>
              </a:rPr>
              <a:t>이미 시중 자동차 내부에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indent="0">
              <a:spcBef>
                <a:spcPts val="2800"/>
              </a:spcBef>
              <a:buNone/>
            </a:pPr>
            <a:r>
              <a:rPr lang="ko" altLang="en-US" sz="2400" dirty="0">
                <a:latin typeface="Arial"/>
                <a:ea typeface="Arial"/>
                <a:cs typeface="Arial"/>
                <a:sym typeface="Arial"/>
              </a:rPr>
              <a:t>사고기록장치 </a:t>
            </a:r>
            <a:r>
              <a:rPr lang="en-US" altLang="ko" sz="2400" dirty="0">
                <a:latin typeface="Arial"/>
                <a:ea typeface="Arial"/>
                <a:cs typeface="Arial"/>
                <a:sym typeface="Arial"/>
              </a:rPr>
              <a:t>(EDR-Event Data Recorder)</a:t>
            </a:r>
            <a:r>
              <a:rPr lang="ko" altLang="en-US" sz="2400" dirty="0">
                <a:latin typeface="Arial"/>
                <a:ea typeface="Arial"/>
                <a:cs typeface="Arial"/>
                <a:sym typeface="Arial"/>
              </a:rPr>
              <a:t>가 </a:t>
            </a:r>
            <a:endParaRPr lang="en-US" altLang="ko" sz="2400" dirty="0">
              <a:latin typeface="Arial"/>
              <a:ea typeface="Arial"/>
              <a:cs typeface="Arial"/>
              <a:sym typeface="Arial"/>
            </a:endParaRPr>
          </a:p>
          <a:p>
            <a:pPr indent="0">
              <a:spcBef>
                <a:spcPts val="2800"/>
              </a:spcBef>
              <a:buNone/>
            </a:pPr>
            <a:r>
              <a:rPr lang="ko" altLang="en-US" sz="2400" dirty="0">
                <a:latin typeface="Arial"/>
                <a:ea typeface="Arial"/>
                <a:cs typeface="Arial"/>
                <a:sym typeface="Arial"/>
              </a:rPr>
              <a:t>장착되어있는데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indent="0">
              <a:spcBef>
                <a:spcPts val="2800"/>
              </a:spcBef>
              <a:spcAft>
                <a:spcPts val="2800"/>
              </a:spcAft>
              <a:buNone/>
            </a:pPr>
            <a:r>
              <a:rPr lang="ko" altLang="en-US" sz="2400" dirty="0">
                <a:latin typeface="Arial"/>
                <a:ea typeface="Arial"/>
                <a:cs typeface="Arial"/>
                <a:sym typeface="Arial"/>
              </a:rPr>
              <a:t>이와의 차별점이 무엇인지</a:t>
            </a:r>
            <a:r>
              <a:rPr lang="en-US" altLang="ko" sz="2400" dirty="0">
                <a:latin typeface="Arial"/>
                <a:ea typeface="Arial"/>
                <a:cs typeface="Arial"/>
                <a:sym typeface="Arial"/>
              </a:rPr>
              <a:t>?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579748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0. </a:t>
            </a:r>
            <a:r>
              <a:rPr lang="ko" altLang="en-US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지난 발표 피드백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579748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98;p28">
            <a:extLst>
              <a:ext uri="{FF2B5EF4-FFF2-40B4-BE49-F238E27FC236}">
                <a16:creationId xmlns:a16="http://schemas.microsoft.com/office/drawing/2014/main" id="{FCE890DE-8813-2ECD-237F-8CCCBA111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0000" y="1886867"/>
            <a:ext cx="9385200" cy="451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239993" indent="-135463">
              <a:buClr>
                <a:schemeClr val="lt1"/>
              </a:buClr>
              <a:buSzPts val="1600"/>
              <a:buFont typeface="Arial"/>
              <a:buChar char="●"/>
            </a:pPr>
            <a:r>
              <a:rPr lang="ko" altLang="en-US" sz="2133" dirty="0">
                <a:latin typeface="Arial"/>
                <a:ea typeface="Arial"/>
                <a:cs typeface="Arial"/>
                <a:sym typeface="Arial"/>
              </a:rPr>
              <a:t>자동차 내부에 사고기록장치</a:t>
            </a:r>
            <a:r>
              <a:rPr lang="en-US" altLang="ko" sz="2133" dirty="0">
                <a:latin typeface="Arial"/>
                <a:ea typeface="Arial"/>
                <a:cs typeface="Arial"/>
                <a:sym typeface="Arial"/>
              </a:rPr>
              <a:t>(EDR-Event Data Recorder)</a:t>
            </a:r>
            <a:endParaRPr sz="2133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2800"/>
              </a:spcBef>
              <a:buNone/>
            </a:pPr>
            <a:endParaRPr sz="2133" dirty="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2800"/>
              </a:spcBef>
              <a:spcAft>
                <a:spcPts val="2800"/>
              </a:spcAft>
              <a:buNone/>
            </a:pPr>
            <a:endParaRPr sz="2133" dirty="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99;p28">
            <a:extLst>
              <a:ext uri="{FF2B5EF4-FFF2-40B4-BE49-F238E27FC236}">
                <a16:creationId xmlns:a16="http://schemas.microsoft.com/office/drawing/2014/main" id="{42FE43AB-9FA3-9828-40C7-132D4FB98D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600" y="2660534"/>
            <a:ext cx="5464800" cy="3565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78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0. </a:t>
            </a:r>
            <a:r>
              <a:rPr lang="ko" altLang="en-US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지난 발표 피드백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579748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Google Shape;205;p29">
            <a:extLst>
              <a:ext uri="{FF2B5EF4-FFF2-40B4-BE49-F238E27FC236}">
                <a16:creationId xmlns:a16="http://schemas.microsoft.com/office/drawing/2014/main" id="{317153BB-39D3-D9B7-A744-CD1155E871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734" b="8273"/>
          <a:stretch/>
        </p:blipFill>
        <p:spPr>
          <a:xfrm>
            <a:off x="6096001" y="3042434"/>
            <a:ext cx="5558631" cy="314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6;p29">
            <a:extLst>
              <a:ext uri="{FF2B5EF4-FFF2-40B4-BE49-F238E27FC236}">
                <a16:creationId xmlns:a16="http://schemas.microsoft.com/office/drawing/2014/main" id="{CE0641C5-F1CC-711B-5509-E74CF3FA21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3" y="1634567"/>
            <a:ext cx="5586733" cy="3142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27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0. </a:t>
            </a:r>
            <a:r>
              <a:rPr lang="ko" altLang="en-US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지난 발표 피드백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579748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213;p30">
            <a:extLst>
              <a:ext uri="{FF2B5EF4-FFF2-40B4-BE49-F238E27FC236}">
                <a16:creationId xmlns:a16="http://schemas.microsoft.com/office/drawing/2014/main" id="{376B9407-88FE-B206-6F3A-7C6E18AB83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0" y="2303600"/>
            <a:ext cx="4632608" cy="260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4;p30">
            <a:extLst>
              <a:ext uri="{FF2B5EF4-FFF2-40B4-BE49-F238E27FC236}">
                <a16:creationId xmlns:a16="http://schemas.microsoft.com/office/drawing/2014/main" id="{5413F106-D78F-EFF5-0F95-4BEA432D14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595" y="4064674"/>
            <a:ext cx="6786700" cy="98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5;p30">
            <a:extLst>
              <a:ext uri="{FF2B5EF4-FFF2-40B4-BE49-F238E27FC236}">
                <a16:creationId xmlns:a16="http://schemas.microsoft.com/office/drawing/2014/main" id="{0B85A789-0F98-9141-2C34-BB1B434B41F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595" y="2237066"/>
            <a:ext cx="6994700" cy="15340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28F1CFA-3C6A-45BC-6C37-C19B2C3845ED}"/>
              </a:ext>
            </a:extLst>
          </p:cNvPr>
          <p:cNvSpPr/>
          <p:nvPr/>
        </p:nvSpPr>
        <p:spPr>
          <a:xfrm>
            <a:off x="7505700" y="2971800"/>
            <a:ext cx="1760220" cy="358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A5D51C-802C-33D9-45EF-E07EC17F16EF}"/>
              </a:ext>
            </a:extLst>
          </p:cNvPr>
          <p:cNvSpPr/>
          <p:nvPr/>
        </p:nvSpPr>
        <p:spPr>
          <a:xfrm>
            <a:off x="10184075" y="4377270"/>
            <a:ext cx="1489765" cy="358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25F65-71A1-016D-2F0F-2035267E4800}"/>
              </a:ext>
            </a:extLst>
          </p:cNvPr>
          <p:cNvSpPr/>
          <p:nvPr/>
        </p:nvSpPr>
        <p:spPr>
          <a:xfrm>
            <a:off x="5157595" y="4716117"/>
            <a:ext cx="1090805" cy="358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81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0. </a:t>
            </a:r>
            <a:r>
              <a:rPr lang="ko" altLang="en-US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지난 발표 피드백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579748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05796-2F92-5D27-9284-C4A4DD00D1DB}"/>
              </a:ext>
            </a:extLst>
          </p:cNvPr>
          <p:cNvSpPr txBox="1"/>
          <p:nvPr/>
        </p:nvSpPr>
        <p:spPr>
          <a:xfrm>
            <a:off x="1286940" y="2080886"/>
            <a:ext cx="10423003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ko-KR" altLang="en-US" sz="2400" b="1" dirty="0"/>
          </a:p>
          <a:p>
            <a:pPr marL="479988" indent="-122764">
              <a:spcBef>
                <a:spcPts val="2800"/>
              </a:spcBef>
              <a:buClr>
                <a:schemeClr val="lt1"/>
              </a:buClr>
              <a:buSzPts val="1450"/>
              <a:buFont typeface="Arial"/>
              <a:buChar char="●"/>
            </a:pPr>
            <a:r>
              <a:rPr lang="ko-KR" altLang="en-US" sz="2400" b="1" dirty="0"/>
              <a:t>  소비자 입장에서는 기업의 </a:t>
            </a:r>
            <a:r>
              <a:rPr lang="en-US" altLang="ko-KR" sz="2400" b="1" dirty="0"/>
              <a:t>EDR</a:t>
            </a:r>
            <a:r>
              <a:rPr lang="ko-KR" altLang="en-US" sz="2400" b="1" dirty="0"/>
              <a:t>을 신뢰하기가 어렵다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A9BB83-300F-0930-D570-23B270989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31" y="2377273"/>
            <a:ext cx="842975" cy="8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3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1286940" y="634261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ko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0. </a:t>
            </a:r>
            <a:r>
              <a:rPr lang="ko" altLang="en-US" sz="3733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지난 발표 피드백</a:t>
            </a:r>
            <a:endParaRPr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9BD0D-B4B6-26AC-4640-D738869C2A25}"/>
              </a:ext>
            </a:extLst>
          </p:cNvPr>
          <p:cNvCxnSpPr>
            <a:cxnSpLocks/>
          </p:cNvCxnSpPr>
          <p:nvPr/>
        </p:nvCxnSpPr>
        <p:spPr>
          <a:xfrm>
            <a:off x="1376313" y="1352425"/>
            <a:ext cx="579748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다리꼴 3">
            <a:extLst>
              <a:ext uri="{FF2B5EF4-FFF2-40B4-BE49-F238E27FC236}">
                <a16:creationId xmlns:a16="http://schemas.microsoft.com/office/drawing/2014/main" id="{41FFD2A2-E361-6470-A0C6-7E9391160B38}"/>
              </a:ext>
            </a:extLst>
          </p:cNvPr>
          <p:cNvSpPr/>
          <p:nvPr/>
        </p:nvSpPr>
        <p:spPr>
          <a:xfrm rot="13492773">
            <a:off x="-347943" y="983790"/>
            <a:ext cx="1492145" cy="385445"/>
          </a:xfrm>
          <a:prstGeom prst="trapezoid">
            <a:avLst>
              <a:gd name="adj" fmla="val 9587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05796-2F92-5D27-9284-C4A4DD00D1DB}"/>
              </a:ext>
            </a:extLst>
          </p:cNvPr>
          <p:cNvSpPr txBox="1"/>
          <p:nvPr/>
        </p:nvSpPr>
        <p:spPr>
          <a:xfrm>
            <a:off x="1286940" y="2080886"/>
            <a:ext cx="10423003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ko-KR" altLang="en-US" sz="2400" b="1" dirty="0"/>
          </a:p>
          <a:p>
            <a:pPr marL="479988" indent="-122764">
              <a:spcBef>
                <a:spcPts val="2800"/>
              </a:spcBef>
              <a:buClr>
                <a:schemeClr val="lt1"/>
              </a:buClr>
              <a:buSzPts val="1450"/>
              <a:buFont typeface="Arial"/>
              <a:buChar char="●"/>
            </a:pPr>
            <a:r>
              <a:rPr lang="ko-KR" altLang="en-US" sz="2400" b="1" dirty="0"/>
              <a:t>  소비자 입장에서는 기업의 </a:t>
            </a:r>
            <a:r>
              <a:rPr lang="en-US" altLang="ko-KR" sz="2400" b="1" dirty="0"/>
              <a:t>EDR</a:t>
            </a:r>
            <a:r>
              <a:rPr lang="ko-KR" altLang="en-US" sz="2400" b="1" dirty="0"/>
              <a:t>을 신뢰하기가 어렵다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CEA8F8-E8E1-4444-BE92-E82B84E5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31" y="4188543"/>
            <a:ext cx="842975" cy="842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A9BB83-300F-0930-D570-23B270989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31" y="2377273"/>
            <a:ext cx="842975" cy="84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CE8D4-0131-D3E4-33B2-7F7E8AB450B5}"/>
              </a:ext>
            </a:extLst>
          </p:cNvPr>
          <p:cNvSpPr txBox="1"/>
          <p:nvPr/>
        </p:nvSpPr>
        <p:spPr>
          <a:xfrm>
            <a:off x="1464197" y="4462569"/>
            <a:ext cx="8513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9988" indent="-122764">
              <a:spcBef>
                <a:spcPts val="2800"/>
              </a:spcBef>
              <a:buClr>
                <a:schemeClr val="lt1"/>
              </a:buClr>
              <a:buSzPts val="1450"/>
              <a:buFont typeface="Arial"/>
              <a:buChar char="●"/>
            </a:pPr>
            <a:r>
              <a:rPr lang="ko-KR" altLang="en-US" sz="2400" b="1" dirty="0"/>
              <a:t>전자제어장치 내부 결함에 의해 급발진이 발생한다 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6408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1101</Words>
  <Application>Microsoft Macintosh PowerPoint</Application>
  <PresentationFormat>와이드스크린</PresentationFormat>
  <Paragraphs>156</Paragraphs>
  <Slides>36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급발진 제동 및 모니터링 시스템</vt:lpstr>
      <vt:lpstr>PowerPoint 프레젠테이션</vt:lpstr>
      <vt:lpstr>Part 0. 지난 발표 피드백</vt:lpstr>
      <vt:lpstr>0. 지난 발표 피드백</vt:lpstr>
      <vt:lpstr>0. 지난 발표 피드백</vt:lpstr>
      <vt:lpstr>0. 지난 발표 피드백</vt:lpstr>
      <vt:lpstr>0. 지난 발표 피드백</vt:lpstr>
      <vt:lpstr>0. 지난 발표 피드백</vt:lpstr>
      <vt:lpstr>0. 지난 발표 피드백</vt:lpstr>
      <vt:lpstr>0. 지난 발표 피드백</vt:lpstr>
      <vt:lpstr>Part 1. 시스템 블록다이어그램</vt:lpstr>
      <vt:lpstr>1. 시스템 블록다이어그램</vt:lpstr>
      <vt:lpstr>1. 시스템 블록다이어그램</vt:lpstr>
      <vt:lpstr>1. 시스템 블록다이어그램</vt:lpstr>
      <vt:lpstr>1. 시스템 블록다이어그램</vt:lpstr>
      <vt:lpstr>Part 2. 부품 선정</vt:lpstr>
      <vt:lpstr>2. 부품 선정</vt:lpstr>
      <vt:lpstr>2. 부품 선정</vt:lpstr>
      <vt:lpstr>2. 부품 선정</vt:lpstr>
      <vt:lpstr>2. 부품 선정</vt:lpstr>
      <vt:lpstr>Part 3. 이전발표 대비 수정된 부분</vt:lpstr>
      <vt:lpstr>3. 이전발표 대비 수정된 부분</vt:lpstr>
      <vt:lpstr>3. 이전발표 대비 수정된 부분</vt:lpstr>
      <vt:lpstr>Part 4. 현재 진행 정도</vt:lpstr>
      <vt:lpstr>4. 현재 진행 정도</vt:lpstr>
      <vt:lpstr>4. 현재 진행 정도</vt:lpstr>
      <vt:lpstr>4. 현재 진행 정도</vt:lpstr>
      <vt:lpstr>4. 현재 진행 정도 - 라즈베리파이</vt:lpstr>
      <vt:lpstr>4. 현재 진행 정도 - 아두이노</vt:lpstr>
      <vt:lpstr>4. 현재 진행 정도 - 아두이노</vt:lpstr>
      <vt:lpstr>4. 현재 진행 정도 - 파이어베이스</vt:lpstr>
      <vt:lpstr>4. 현재 진행 정도 – 앱인벤터</vt:lpstr>
      <vt:lpstr>4. 현재 진행 정도 – 앱인벤터</vt:lpstr>
      <vt:lpstr>Part 5. 향후 진행 계획</vt:lpstr>
      <vt:lpstr>5. 향후 진행 계획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수빈 최</dc:creator>
  <cp:lastModifiedBy>주진우</cp:lastModifiedBy>
  <cp:revision>101</cp:revision>
  <dcterms:created xsi:type="dcterms:W3CDTF">2024-05-06T13:12:39Z</dcterms:created>
  <dcterms:modified xsi:type="dcterms:W3CDTF">2024-05-07T07:36:25Z</dcterms:modified>
</cp:coreProperties>
</file>